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7099300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3D46B-0BAB-491C-9CB8-D6C7524622BC}" type="datetimeFigureOut">
              <a:rPr lang="it-IT" smtClean="0"/>
              <a:t>09/04/2016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A936D-053D-4CA1-A01D-B8F204E5FAD9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643866" cy="785818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Consiglio di disciplina</a:t>
            </a:r>
            <a:br>
              <a:rPr lang="it-IT" dirty="0" smtClean="0"/>
            </a:br>
            <a:r>
              <a:rPr lang="it-IT" dirty="0" smtClean="0"/>
              <a:t>PAVIA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00166" y="2857496"/>
            <a:ext cx="6400800" cy="1752600"/>
          </a:xfrm>
          <a:solidFill>
            <a:schemeClr val="accent2"/>
          </a:solidFill>
        </p:spPr>
        <p:txBody>
          <a:bodyPr/>
          <a:lstStyle/>
          <a:p>
            <a:r>
              <a:rPr lang="it-IT" b="1" dirty="0"/>
              <a:t>indicazioni generali per</a:t>
            </a:r>
          </a:p>
          <a:p>
            <a:r>
              <a:rPr lang="it-IT" b="1" dirty="0"/>
              <a:t>la trattazione dei giudizi disciplinari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85926"/>
            <a:ext cx="300034" cy="73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428736"/>
            <a:ext cx="52482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Ovale 10"/>
          <p:cNvSpPr/>
          <p:nvPr/>
        </p:nvSpPr>
        <p:spPr>
          <a:xfrm>
            <a:off x="4143372" y="5429264"/>
            <a:ext cx="1000132" cy="85725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/>
              <a:t>aprile 2014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OBIETTIVI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endParaRPr lang="it-IT" dirty="0"/>
          </a:p>
          <a:p>
            <a:pPr algn="ctr">
              <a:buNone/>
            </a:pPr>
            <a:r>
              <a:rPr lang="it-IT" sz="3600" dirty="0" smtClean="0"/>
              <a:t>Gestione di procedimenti disciplinari per violazione del CODICE DEONTOLOGICO</a:t>
            </a:r>
            <a:endParaRPr lang="it-IT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STRUTTURA CONSIGLIO DI DISCIPLINA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340768"/>
            <a:ext cx="8186766" cy="516006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it-IT" sz="5600" b="1" dirty="0" smtClean="0"/>
              <a:t>PRESIDENTE: Vaccari Vittorio</a:t>
            </a:r>
          </a:p>
          <a:p>
            <a:pPr algn="ctr">
              <a:buNone/>
            </a:pPr>
            <a:r>
              <a:rPr lang="it-IT" sz="5600" b="1" dirty="0" smtClean="0"/>
              <a:t>SEGRETARIO: Bellinzona Carlo</a:t>
            </a:r>
          </a:p>
          <a:p>
            <a:pPr algn="ctr">
              <a:buNone/>
            </a:pPr>
            <a:endParaRPr lang="it-IT" sz="5600" b="1" dirty="0" smtClean="0"/>
          </a:p>
          <a:p>
            <a:pPr algn="ctr">
              <a:buNone/>
            </a:pPr>
            <a:r>
              <a:rPr lang="it-IT" sz="5600" b="1" dirty="0" smtClean="0"/>
              <a:t>CD1</a:t>
            </a:r>
            <a:r>
              <a:rPr lang="it-IT" sz="5600" dirty="0" smtClean="0"/>
              <a:t>  </a:t>
            </a:r>
            <a:r>
              <a:rPr lang="it-IT" sz="5600" dirty="0"/>
              <a:t>presidente – </a:t>
            </a:r>
            <a:r>
              <a:rPr lang="it-IT" sz="5600" dirty="0" err="1"/>
              <a:t>Borlone</a:t>
            </a:r>
            <a:r>
              <a:rPr lang="it-IT" sz="5600" dirty="0"/>
              <a:t> Luciano</a:t>
            </a:r>
          </a:p>
          <a:p>
            <a:pPr algn="ctr">
              <a:buNone/>
            </a:pPr>
            <a:r>
              <a:rPr lang="it-IT" sz="5600" dirty="0" smtClean="0"/>
              <a:t>componente </a:t>
            </a:r>
            <a:r>
              <a:rPr lang="it-IT" sz="5600" dirty="0"/>
              <a:t>– </a:t>
            </a:r>
            <a:r>
              <a:rPr lang="it-IT" sz="5600" dirty="0" err="1"/>
              <a:t>Zanellato</a:t>
            </a:r>
            <a:r>
              <a:rPr lang="it-IT" sz="5600" dirty="0"/>
              <a:t> Chiara</a:t>
            </a:r>
          </a:p>
          <a:p>
            <a:pPr algn="ctr">
              <a:buNone/>
            </a:pPr>
            <a:r>
              <a:rPr lang="it-IT" sz="5600" dirty="0" smtClean="0"/>
              <a:t>segretario </a:t>
            </a:r>
            <a:r>
              <a:rPr lang="it-IT" sz="5600" dirty="0"/>
              <a:t>– </a:t>
            </a:r>
            <a:r>
              <a:rPr lang="it-IT" sz="5600" dirty="0" err="1"/>
              <a:t>Bellinzona</a:t>
            </a:r>
            <a:r>
              <a:rPr lang="it-IT" sz="5600" dirty="0"/>
              <a:t> Carlo</a:t>
            </a:r>
          </a:p>
          <a:p>
            <a:pPr algn="ctr"/>
            <a:endParaRPr lang="it-IT" sz="5600" dirty="0"/>
          </a:p>
          <a:p>
            <a:pPr algn="ctr">
              <a:buNone/>
            </a:pPr>
            <a:r>
              <a:rPr lang="it-IT" sz="5600" b="1" dirty="0" smtClean="0"/>
              <a:t>CD2</a:t>
            </a:r>
            <a:r>
              <a:rPr lang="it-IT" sz="5600" dirty="0" smtClean="0"/>
              <a:t>  </a:t>
            </a:r>
            <a:r>
              <a:rPr lang="it-IT" sz="5600" dirty="0"/>
              <a:t>presidente – Escoli Francesco</a:t>
            </a:r>
          </a:p>
          <a:p>
            <a:pPr algn="ctr">
              <a:buNone/>
            </a:pPr>
            <a:r>
              <a:rPr lang="it-IT" sz="5600" dirty="0" smtClean="0"/>
              <a:t>componente </a:t>
            </a:r>
            <a:r>
              <a:rPr lang="it-IT" sz="5600" dirty="0"/>
              <a:t>– Curcio Giuseppe</a:t>
            </a:r>
          </a:p>
          <a:p>
            <a:pPr algn="ctr">
              <a:buNone/>
            </a:pPr>
            <a:r>
              <a:rPr lang="it-IT" sz="5600" dirty="0" smtClean="0"/>
              <a:t>segretario </a:t>
            </a:r>
            <a:r>
              <a:rPr lang="it-IT" sz="5600" dirty="0"/>
              <a:t>– Zucchini </a:t>
            </a:r>
            <a:r>
              <a:rPr lang="it-IT" sz="5600" dirty="0" smtClean="0"/>
              <a:t>Marco</a:t>
            </a:r>
            <a:r>
              <a:rPr lang="it-IT" sz="5600" dirty="0"/>
              <a:t> </a:t>
            </a:r>
          </a:p>
          <a:p>
            <a:pPr algn="ctr"/>
            <a:endParaRPr lang="it-IT" sz="5600" dirty="0"/>
          </a:p>
          <a:p>
            <a:pPr algn="ctr">
              <a:buNone/>
            </a:pPr>
            <a:r>
              <a:rPr lang="it-IT" sz="5600" b="1" dirty="0"/>
              <a:t>CD3</a:t>
            </a:r>
            <a:r>
              <a:rPr lang="it-IT" sz="5600" dirty="0"/>
              <a:t>  presidente – </a:t>
            </a:r>
            <a:r>
              <a:rPr lang="it-IT" sz="5600" dirty="0" err="1"/>
              <a:t>Marabelli</a:t>
            </a:r>
            <a:r>
              <a:rPr lang="it-IT" sz="5600" dirty="0"/>
              <a:t> Luciano</a:t>
            </a:r>
          </a:p>
          <a:p>
            <a:pPr algn="ctr">
              <a:buNone/>
            </a:pPr>
            <a:r>
              <a:rPr lang="it-IT" sz="5600" dirty="0" smtClean="0"/>
              <a:t>componente </a:t>
            </a:r>
            <a:r>
              <a:rPr lang="it-IT" sz="5600" dirty="0"/>
              <a:t>– Barbieri Stefano</a:t>
            </a:r>
          </a:p>
          <a:p>
            <a:pPr algn="ctr">
              <a:buNone/>
            </a:pPr>
            <a:r>
              <a:rPr lang="it-IT" sz="5600" dirty="0" smtClean="0"/>
              <a:t>segretario </a:t>
            </a:r>
            <a:r>
              <a:rPr lang="it-IT" sz="5600" dirty="0"/>
              <a:t>– Ratto Alice</a:t>
            </a:r>
          </a:p>
          <a:p>
            <a:pPr algn="ctr">
              <a:buNone/>
            </a:pPr>
            <a:r>
              <a:rPr lang="it-IT" sz="5600" dirty="0"/>
              <a:t> </a:t>
            </a:r>
          </a:p>
          <a:p>
            <a:pPr algn="ctr">
              <a:buNone/>
            </a:pPr>
            <a:r>
              <a:rPr lang="it-IT" sz="5600" b="1" dirty="0"/>
              <a:t>CD4</a:t>
            </a:r>
            <a:r>
              <a:rPr lang="it-IT" sz="5600" dirty="0"/>
              <a:t>  presidente – Marchesi Fabio</a:t>
            </a:r>
          </a:p>
          <a:p>
            <a:pPr algn="ctr">
              <a:buNone/>
            </a:pPr>
            <a:r>
              <a:rPr lang="it-IT" sz="5600" dirty="0" smtClean="0"/>
              <a:t>componente </a:t>
            </a:r>
            <a:r>
              <a:rPr lang="it-IT" sz="5600" dirty="0"/>
              <a:t>– </a:t>
            </a:r>
            <a:r>
              <a:rPr lang="it-IT" sz="5600" dirty="0" err="1"/>
              <a:t>Botteri</a:t>
            </a:r>
            <a:r>
              <a:rPr lang="it-IT" sz="5600" dirty="0"/>
              <a:t> Giovanni</a:t>
            </a:r>
          </a:p>
          <a:p>
            <a:pPr algn="ctr">
              <a:buNone/>
            </a:pPr>
            <a:r>
              <a:rPr lang="it-IT" sz="5600" dirty="0" smtClean="0"/>
              <a:t>segretario </a:t>
            </a:r>
            <a:r>
              <a:rPr lang="it-IT" sz="5600" dirty="0"/>
              <a:t>– </a:t>
            </a:r>
            <a:r>
              <a:rPr lang="it-IT" sz="5600" dirty="0" err="1"/>
              <a:t>Novarini</a:t>
            </a:r>
            <a:r>
              <a:rPr lang="it-IT" sz="5600" dirty="0"/>
              <a:t> </a:t>
            </a:r>
            <a:r>
              <a:rPr lang="it-IT" sz="5600" dirty="0" smtClean="0"/>
              <a:t>Maurizio</a:t>
            </a:r>
          </a:p>
          <a:p>
            <a:pPr algn="ctr">
              <a:buNone/>
            </a:pPr>
            <a:endParaRPr lang="it-IT" sz="5600" dirty="0"/>
          </a:p>
          <a:p>
            <a:pPr algn="ctr">
              <a:buNone/>
            </a:pPr>
            <a:r>
              <a:rPr lang="it-IT" sz="5600" b="1" dirty="0"/>
              <a:t>CD5</a:t>
            </a:r>
            <a:r>
              <a:rPr lang="it-IT" sz="5600" dirty="0"/>
              <a:t>  presidente – Vaccari Vittorio</a:t>
            </a:r>
          </a:p>
          <a:p>
            <a:pPr algn="ctr">
              <a:buNone/>
            </a:pPr>
            <a:r>
              <a:rPr lang="it-IT" sz="5600" dirty="0" smtClean="0"/>
              <a:t>componente </a:t>
            </a:r>
            <a:r>
              <a:rPr lang="it-IT" sz="5600" dirty="0"/>
              <a:t>– Mascheroni Carlo </a:t>
            </a:r>
          </a:p>
          <a:p>
            <a:pPr algn="ctr">
              <a:buNone/>
            </a:pPr>
            <a:r>
              <a:rPr lang="it-IT" sz="5600" dirty="0" smtClean="0"/>
              <a:t>segretario </a:t>
            </a:r>
            <a:r>
              <a:rPr lang="it-IT" sz="5600" dirty="0"/>
              <a:t>– Moncalieri Giovanni</a:t>
            </a:r>
          </a:p>
          <a:p>
            <a:pPr algn="ctr"/>
            <a:endParaRPr lang="it-IT" sz="5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dirty="0" smtClean="0"/>
              <a:t>PROCEDURE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5286412"/>
          </a:xfrm>
        </p:spPr>
        <p:txBody>
          <a:bodyPr>
            <a:normAutofit fontScale="62500" lnSpcReduction="20000"/>
          </a:bodyPr>
          <a:lstStyle/>
          <a:p>
            <a:r>
              <a:rPr lang="it-IT" sz="3400" b="1" dirty="0" smtClean="0"/>
              <a:t>attivazione - su segnalazione</a:t>
            </a:r>
            <a:br>
              <a:rPr lang="it-IT" sz="3400" b="1" dirty="0" smtClean="0"/>
            </a:br>
            <a:r>
              <a:rPr lang="it-IT" sz="3400" b="1" dirty="0" smtClean="0"/>
              <a:t>                         -  autonomamente</a:t>
            </a:r>
          </a:p>
          <a:p>
            <a:r>
              <a:rPr lang="it-IT" sz="3400" b="1" dirty="0"/>
              <a:t>f</a:t>
            </a:r>
            <a:r>
              <a:rPr lang="it-IT" sz="3400" b="1" dirty="0" smtClean="0"/>
              <a:t>ase-  istruttoria</a:t>
            </a:r>
          </a:p>
          <a:p>
            <a:r>
              <a:rPr lang="it-IT" sz="3400" b="1" dirty="0" smtClean="0"/>
              <a:t>fase – decisoria</a:t>
            </a:r>
          </a:p>
          <a:p>
            <a:r>
              <a:rPr lang="it-IT" sz="3400" b="1" dirty="0" smtClean="0"/>
              <a:t>i provvedimenti definiti sono comunicati a</a:t>
            </a:r>
          </a:p>
          <a:p>
            <a:pPr>
              <a:buNone/>
            </a:pPr>
            <a:r>
              <a:rPr lang="it-IT" sz="2900" dirty="0" smtClean="0"/>
              <a:t>Corte </a:t>
            </a:r>
            <a:r>
              <a:rPr lang="it-IT" sz="2900" dirty="0"/>
              <a:t>di </a:t>
            </a:r>
            <a:r>
              <a:rPr lang="it-IT" sz="2900" dirty="0" smtClean="0"/>
              <a:t>appello</a:t>
            </a:r>
            <a:endParaRPr lang="it-IT" sz="2900" dirty="0"/>
          </a:p>
          <a:p>
            <a:pPr>
              <a:buNone/>
            </a:pPr>
            <a:r>
              <a:rPr lang="it-IT" sz="2900" dirty="0" smtClean="0"/>
              <a:t>Tribunale</a:t>
            </a:r>
            <a:endParaRPr lang="it-IT" sz="2900" dirty="0" smtClean="0"/>
          </a:p>
          <a:p>
            <a:pPr>
              <a:buNone/>
            </a:pPr>
            <a:r>
              <a:rPr lang="it-IT" sz="2900" dirty="0" smtClean="0"/>
              <a:t>Prefettura</a:t>
            </a:r>
          </a:p>
          <a:p>
            <a:pPr>
              <a:buNone/>
            </a:pPr>
            <a:r>
              <a:rPr lang="it-IT" sz="2900" dirty="0" smtClean="0"/>
              <a:t>Camera </a:t>
            </a:r>
            <a:r>
              <a:rPr lang="it-IT" sz="2900" dirty="0"/>
              <a:t>di Commercio avente sede </a:t>
            </a:r>
            <a:r>
              <a:rPr lang="it-IT" sz="2900" dirty="0" smtClean="0"/>
              <a:t>nel distretto </a:t>
            </a:r>
            <a:r>
              <a:rPr lang="it-IT" sz="2900" dirty="0"/>
              <a:t>dell'Ordine,</a:t>
            </a:r>
          </a:p>
          <a:p>
            <a:pPr>
              <a:buNone/>
            </a:pPr>
            <a:r>
              <a:rPr lang="it-IT" sz="2900" dirty="0" smtClean="0"/>
              <a:t>Ministero </a:t>
            </a:r>
            <a:r>
              <a:rPr lang="it-IT" sz="2900" dirty="0"/>
              <a:t>della </a:t>
            </a:r>
            <a:r>
              <a:rPr lang="it-IT" sz="2900" dirty="0" smtClean="0"/>
              <a:t>Giustizia</a:t>
            </a:r>
            <a:endParaRPr lang="it-IT" sz="2900" dirty="0"/>
          </a:p>
          <a:p>
            <a:pPr>
              <a:buNone/>
            </a:pPr>
            <a:r>
              <a:rPr lang="it-IT" sz="2900" dirty="0" smtClean="0"/>
              <a:t>Ministero </a:t>
            </a:r>
            <a:r>
              <a:rPr lang="it-IT" sz="2900" dirty="0"/>
              <a:t>degli </a:t>
            </a:r>
            <a:r>
              <a:rPr lang="it-IT" sz="2900" dirty="0" smtClean="0"/>
              <a:t>Interni</a:t>
            </a:r>
            <a:endParaRPr lang="it-IT" sz="2900" dirty="0"/>
          </a:p>
          <a:p>
            <a:pPr>
              <a:buNone/>
            </a:pPr>
            <a:r>
              <a:rPr lang="it-IT" sz="2900" dirty="0" smtClean="0"/>
              <a:t>Ministero </a:t>
            </a:r>
            <a:r>
              <a:rPr lang="it-IT" sz="2900" dirty="0"/>
              <a:t>delle Infrastrutture e </a:t>
            </a:r>
            <a:r>
              <a:rPr lang="it-IT" sz="2900" dirty="0" smtClean="0"/>
              <a:t>Trasporti</a:t>
            </a:r>
            <a:endParaRPr lang="it-IT" sz="2900" dirty="0"/>
          </a:p>
          <a:p>
            <a:pPr>
              <a:buNone/>
            </a:pPr>
            <a:r>
              <a:rPr lang="it-IT" sz="2900" dirty="0" smtClean="0"/>
              <a:t>Ministero </a:t>
            </a:r>
            <a:r>
              <a:rPr lang="it-IT" sz="2900" dirty="0"/>
              <a:t>del Lavoro e delle </a:t>
            </a:r>
            <a:r>
              <a:rPr lang="it-IT" sz="2900" dirty="0" smtClean="0"/>
              <a:t>Politiche Sociali</a:t>
            </a:r>
            <a:endParaRPr lang="it-IT" sz="2900" dirty="0"/>
          </a:p>
          <a:p>
            <a:pPr>
              <a:buNone/>
            </a:pPr>
            <a:r>
              <a:rPr lang="it-IT" sz="2900" dirty="0" smtClean="0"/>
              <a:t>Ministero </a:t>
            </a:r>
            <a:r>
              <a:rPr lang="it-IT" sz="2900" dirty="0"/>
              <a:t>dell’Istruzione, dell'Università </a:t>
            </a:r>
            <a:r>
              <a:rPr lang="it-IT" sz="2900" dirty="0" smtClean="0"/>
              <a:t>e della Ricerca</a:t>
            </a:r>
            <a:endParaRPr lang="it-IT" sz="2900" dirty="0"/>
          </a:p>
          <a:p>
            <a:pPr>
              <a:buNone/>
            </a:pPr>
            <a:r>
              <a:rPr lang="it-IT" sz="2900" dirty="0" smtClean="0"/>
              <a:t>Consiglio </a:t>
            </a:r>
            <a:r>
              <a:rPr lang="it-IT" sz="2900" dirty="0"/>
              <a:t>Nazionale,</a:t>
            </a:r>
          </a:p>
          <a:p>
            <a:pPr>
              <a:buNone/>
            </a:pPr>
            <a:r>
              <a:rPr lang="it-IT" sz="2900" dirty="0" smtClean="0"/>
              <a:t>Consigli </a:t>
            </a:r>
            <a:r>
              <a:rPr lang="it-IT" sz="2900" dirty="0"/>
              <a:t>degli Ordini </a:t>
            </a:r>
            <a:r>
              <a:rPr lang="it-IT" sz="2900" dirty="0" smtClean="0"/>
              <a:t>italiani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SANZIONI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Archiviazione</a:t>
            </a:r>
          </a:p>
          <a:p>
            <a:r>
              <a:rPr lang="it-IT" dirty="0" smtClean="0"/>
              <a:t>Censura</a:t>
            </a:r>
          </a:p>
          <a:p>
            <a:r>
              <a:rPr lang="it-IT" dirty="0" smtClean="0"/>
              <a:t>Sospensione</a:t>
            </a:r>
          </a:p>
          <a:p>
            <a:r>
              <a:rPr lang="it-IT" dirty="0" smtClean="0"/>
              <a:t>Cancellazione</a:t>
            </a:r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71</Words>
  <Application>Microsoft Office PowerPoint</Application>
  <PresentationFormat>Presentazione su schermo (4:3)</PresentationFormat>
  <Paragraphs>52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di Office</vt:lpstr>
      <vt:lpstr>Consiglio di disciplina PAVIA</vt:lpstr>
      <vt:lpstr>OBIETTIVI</vt:lpstr>
      <vt:lpstr>STRUTTURA CONSIGLIO DI DISCIPLINA</vt:lpstr>
      <vt:lpstr>PROCEDURE</vt:lpstr>
      <vt:lpstr>SANZIONI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Consiglio di disciplina PAVIA</dc:title>
  <dc:creator>ORDINGPAVIA - Direzione</dc:creator>
  <cp:lastModifiedBy>segreteria2</cp:lastModifiedBy>
  <cp:revision>9</cp:revision>
  <cp:lastPrinted>2016-04-09T10:08:02Z</cp:lastPrinted>
  <dcterms:created xsi:type="dcterms:W3CDTF">2014-05-23T08:33:52Z</dcterms:created>
  <dcterms:modified xsi:type="dcterms:W3CDTF">2016-04-09T10:17:31Z</dcterms:modified>
</cp:coreProperties>
</file>