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94"/>
  </p:notesMasterIdLst>
  <p:sldIdLst>
    <p:sldId id="256" r:id="rId2"/>
    <p:sldId id="257" r:id="rId3"/>
    <p:sldId id="355" r:id="rId4"/>
    <p:sldId id="258" r:id="rId5"/>
    <p:sldId id="259" r:id="rId6"/>
    <p:sldId id="260" r:id="rId7"/>
    <p:sldId id="362" r:id="rId8"/>
    <p:sldId id="261" r:id="rId9"/>
    <p:sldId id="263" r:id="rId10"/>
    <p:sldId id="356" r:id="rId11"/>
    <p:sldId id="264" r:id="rId12"/>
    <p:sldId id="265" r:id="rId13"/>
    <p:sldId id="266" r:id="rId14"/>
    <p:sldId id="267" r:id="rId15"/>
    <p:sldId id="269" r:id="rId16"/>
    <p:sldId id="270" r:id="rId17"/>
    <p:sldId id="271" r:id="rId18"/>
    <p:sldId id="272" r:id="rId19"/>
    <p:sldId id="273" r:id="rId20"/>
    <p:sldId id="357"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7" r:id="rId34"/>
    <p:sldId id="288" r:id="rId35"/>
    <p:sldId id="289" r:id="rId36"/>
    <p:sldId id="290" r:id="rId37"/>
    <p:sldId id="292" r:id="rId38"/>
    <p:sldId id="294" r:id="rId39"/>
    <p:sldId id="295" r:id="rId40"/>
    <p:sldId id="296" r:id="rId41"/>
    <p:sldId id="297" r:id="rId42"/>
    <p:sldId id="298" r:id="rId43"/>
    <p:sldId id="299" r:id="rId44"/>
    <p:sldId id="301" r:id="rId45"/>
    <p:sldId id="302" r:id="rId46"/>
    <p:sldId id="304" r:id="rId47"/>
    <p:sldId id="305" r:id="rId48"/>
    <p:sldId id="307" r:id="rId49"/>
    <p:sldId id="308" r:id="rId50"/>
    <p:sldId id="309" r:id="rId51"/>
    <p:sldId id="311" r:id="rId52"/>
    <p:sldId id="312" r:id="rId53"/>
    <p:sldId id="313" r:id="rId54"/>
    <p:sldId id="314" r:id="rId55"/>
    <p:sldId id="315" r:id="rId56"/>
    <p:sldId id="359" r:id="rId57"/>
    <p:sldId id="316" r:id="rId58"/>
    <p:sldId id="317" r:id="rId59"/>
    <p:sldId id="318" r:id="rId60"/>
    <p:sldId id="320"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6" r:id="rId75"/>
    <p:sldId id="360" r:id="rId76"/>
    <p:sldId id="337" r:id="rId77"/>
    <p:sldId id="339" r:id="rId78"/>
    <p:sldId id="361"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51" autoAdjust="0"/>
    <p:restoredTop sz="94660"/>
  </p:normalViewPr>
  <p:slideViewPr>
    <p:cSldViewPr snapToGrid="0">
      <p:cViewPr varScale="1">
        <p:scale>
          <a:sx n="88" d="100"/>
          <a:sy n="88" d="100"/>
        </p:scale>
        <p:origin x="90"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3076363" cy="513508"/>
          </a:xfrm>
          <a:prstGeom prst="rect">
            <a:avLst/>
          </a:prstGeom>
        </p:spPr>
        <p:txBody>
          <a:bodyPr vert="horz" lIns="94741" tIns="47370" rIns="94741" bIns="47370" rtlCol="0"/>
          <a:lstStyle>
            <a:lvl1pPr algn="l">
              <a:defRPr sz="1200"/>
            </a:lvl1pPr>
          </a:lstStyle>
          <a:p>
            <a:endParaRPr lang="it-IT"/>
          </a:p>
        </p:txBody>
      </p:sp>
      <p:sp>
        <p:nvSpPr>
          <p:cNvPr id="3" name="Segnaposto data 2"/>
          <p:cNvSpPr>
            <a:spLocks noGrp="1"/>
          </p:cNvSpPr>
          <p:nvPr>
            <p:ph type="dt" idx="1"/>
          </p:nvPr>
        </p:nvSpPr>
        <p:spPr>
          <a:xfrm>
            <a:off x="4021294" y="0"/>
            <a:ext cx="3076363" cy="513508"/>
          </a:xfrm>
          <a:prstGeom prst="rect">
            <a:avLst/>
          </a:prstGeom>
        </p:spPr>
        <p:txBody>
          <a:bodyPr vert="horz" lIns="94741" tIns="47370" rIns="94741" bIns="47370" rtlCol="0"/>
          <a:lstStyle>
            <a:lvl1pPr algn="r">
              <a:defRPr sz="1200"/>
            </a:lvl1pPr>
          </a:lstStyle>
          <a:p>
            <a:fld id="{BD3E1282-2C1A-4CC3-87A5-14CB9CE430E9}" type="datetimeFigureOut">
              <a:rPr lang="it-IT" smtClean="0"/>
              <a:t>07/06/2019</a:t>
            </a:fld>
            <a:endParaRPr lang="it-IT"/>
          </a:p>
        </p:txBody>
      </p:sp>
      <p:sp>
        <p:nvSpPr>
          <p:cNvPr id="4" name="Segnaposto immagine diapositiva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4741" tIns="47370" rIns="94741" bIns="47370" rtlCol="0" anchor="ctr"/>
          <a:lstStyle/>
          <a:p>
            <a:endParaRPr lang="it-IT"/>
          </a:p>
        </p:txBody>
      </p:sp>
      <p:sp>
        <p:nvSpPr>
          <p:cNvPr id="5" name="Segnaposto note 4"/>
          <p:cNvSpPr>
            <a:spLocks noGrp="1"/>
          </p:cNvSpPr>
          <p:nvPr>
            <p:ph type="body" sz="quarter" idx="3"/>
          </p:nvPr>
        </p:nvSpPr>
        <p:spPr>
          <a:xfrm>
            <a:off x="709931" y="4925407"/>
            <a:ext cx="5679440" cy="4029879"/>
          </a:xfrm>
          <a:prstGeom prst="rect">
            <a:avLst/>
          </a:prstGeom>
        </p:spPr>
        <p:txBody>
          <a:bodyPr vert="horz" lIns="94741" tIns="47370" rIns="94741" bIns="4737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721107"/>
            <a:ext cx="3076363" cy="513507"/>
          </a:xfrm>
          <a:prstGeom prst="rect">
            <a:avLst/>
          </a:prstGeom>
        </p:spPr>
        <p:txBody>
          <a:bodyPr vert="horz" lIns="94741" tIns="47370" rIns="94741" bIns="47370"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294" y="9721107"/>
            <a:ext cx="3076363" cy="513507"/>
          </a:xfrm>
          <a:prstGeom prst="rect">
            <a:avLst/>
          </a:prstGeom>
        </p:spPr>
        <p:txBody>
          <a:bodyPr vert="horz" lIns="94741" tIns="47370" rIns="94741" bIns="47370" rtlCol="0" anchor="b"/>
          <a:lstStyle>
            <a:lvl1pPr algn="r">
              <a:defRPr sz="1200"/>
            </a:lvl1pPr>
          </a:lstStyle>
          <a:p>
            <a:fld id="{816364B0-AB5F-4208-8BDB-54670944F52E}" type="slidenum">
              <a:rPr lang="it-IT" smtClean="0"/>
              <a:t>‹N›</a:t>
            </a:fld>
            <a:endParaRPr lang="it-IT"/>
          </a:p>
        </p:txBody>
      </p:sp>
    </p:spTree>
    <p:extLst>
      <p:ext uri="{BB962C8B-B14F-4D97-AF65-F5344CB8AC3E}">
        <p14:creationId xmlns:p14="http://schemas.microsoft.com/office/powerpoint/2010/main" val="14129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16364B0-AB5F-4208-8BDB-54670944F52E}" type="slidenum">
              <a:rPr lang="it-IT" smtClean="0"/>
              <a:t>1</a:t>
            </a:fld>
            <a:endParaRPr lang="it-IT"/>
          </a:p>
        </p:txBody>
      </p:sp>
    </p:spTree>
    <p:extLst>
      <p:ext uri="{BB962C8B-B14F-4D97-AF65-F5344CB8AC3E}">
        <p14:creationId xmlns:p14="http://schemas.microsoft.com/office/powerpoint/2010/main" val="4171410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BC4702D-74DB-4BA8-B73A-4BE80905D853}"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0404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34C2593-DBB0-474E-8781-99AA04C1DA19}" type="datetime1">
              <a:rPr lang="en-US" smtClean="0"/>
              <a:t>6/7/2019</a:t>
            </a:fld>
            <a:endParaRPr lang="en-US" dirty="0"/>
          </a:p>
        </p:txBody>
      </p:sp>
      <p:sp>
        <p:nvSpPr>
          <p:cNvPr id="6" name="Footer Placeholder 5"/>
          <p:cNvSpPr>
            <a:spLocks noGrp="1"/>
          </p:cNvSpPr>
          <p:nvPr>
            <p:ph type="ftr" sz="quarter" idx="11"/>
          </p:nvPr>
        </p:nvSpPr>
        <p:spPr/>
        <p:txBody>
          <a:bodyPr/>
          <a:lstStyle/>
          <a:p>
            <a:r>
              <a:rPr lang="it-IT" smtClean="0"/>
              <a:t>Studio Professionale d'Ingegneria - Ing. MARCO CATTANEO</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7059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AA0105CE-C10C-426A-BF6A-6F2236E7DB46}"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83499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4F93AC7-A4EC-40A3-A63D-CDF3531D82B4}"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4937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D4900A4-97E6-458F-84A4-B09C72BBE655}"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23343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7DC7F8-369B-44C7-8746-57347D81E7EE}" type="datetime1">
              <a:rPr lang="en-US" smtClean="0"/>
              <a:t>6/7/2019</a:t>
            </a:fld>
            <a:endParaRPr lang="en-US" dirty="0"/>
          </a:p>
        </p:txBody>
      </p:sp>
      <p:sp>
        <p:nvSpPr>
          <p:cNvPr id="4"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088005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7DC7F8-369B-44C7-8746-57347D81E7EE}" type="datetime1">
              <a:rPr lang="en-US" smtClean="0"/>
              <a:t>6/7/2019</a:t>
            </a:fld>
            <a:endParaRPr lang="en-US" dirty="0"/>
          </a:p>
        </p:txBody>
      </p:sp>
      <p:sp>
        <p:nvSpPr>
          <p:cNvPr id="4"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05647497"/>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72699A6-9EDF-4DA9-8AB3-7715EF6B2543}"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6978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67DC7F8-369B-44C7-8746-57347D81E7EE}"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4880405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AE1EB27C-3F7B-4808-BF60-4E47EC4D0E14}"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50296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101EF4EF-A0AC-464C-8809-3057A5F01A01}" type="datetime1">
              <a:rPr lang="en-US" smtClean="0"/>
              <a:t>6/7/2019</a:t>
            </a:fld>
            <a:endParaRPr lang="en-US" dirty="0"/>
          </a:p>
        </p:txBody>
      </p:sp>
      <p:sp>
        <p:nvSpPr>
          <p:cNvPr id="5" name="Footer Placeholder 4"/>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1333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FF718F40-3CA2-483B-920B-EE1C991761BA}" type="datetime1">
              <a:rPr lang="en-US" smtClean="0"/>
              <a:t>6/7/2019</a:t>
            </a:fld>
            <a:endParaRPr lang="en-US" dirty="0"/>
          </a:p>
        </p:txBody>
      </p:sp>
      <p:sp>
        <p:nvSpPr>
          <p:cNvPr id="6" name="Footer Placeholder 5"/>
          <p:cNvSpPr>
            <a:spLocks noGrp="1"/>
          </p:cNvSpPr>
          <p:nvPr>
            <p:ph type="ftr" sz="quarter" idx="11"/>
          </p:nvPr>
        </p:nvSpPr>
        <p:spPr/>
        <p:txBody>
          <a:bodyPr/>
          <a:lstStyle/>
          <a:p>
            <a:r>
              <a:rPr lang="it-IT" smtClean="0"/>
              <a:t>Studio Professionale d'Ingegneria - Ing. MARCO CATTANEO</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6356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AD4818FD-1CF6-452E-9230-85204036C618}" type="datetime1">
              <a:rPr lang="en-US" smtClean="0"/>
              <a:t>6/7/2019</a:t>
            </a:fld>
            <a:endParaRPr lang="en-US" dirty="0"/>
          </a:p>
        </p:txBody>
      </p:sp>
      <p:sp>
        <p:nvSpPr>
          <p:cNvPr id="8" name="Footer Placeholder 7"/>
          <p:cNvSpPr>
            <a:spLocks noGrp="1"/>
          </p:cNvSpPr>
          <p:nvPr>
            <p:ph type="ftr" sz="quarter" idx="11"/>
          </p:nvPr>
        </p:nvSpPr>
        <p:spPr/>
        <p:txBody>
          <a:bodyPr/>
          <a:lstStyle/>
          <a:p>
            <a:r>
              <a:rPr lang="it-IT" smtClean="0"/>
              <a:t>Studio Professionale d'Ingegneria - Ing. MARCO CATTANEO</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368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CBD68833-A4D3-4DAF-AD27-359BAC477DFE}" type="datetime1">
              <a:rPr lang="en-US" smtClean="0"/>
              <a:t>6/7/2019</a:t>
            </a:fld>
            <a:endParaRPr lang="en-US" dirty="0"/>
          </a:p>
        </p:txBody>
      </p:sp>
      <p:sp>
        <p:nvSpPr>
          <p:cNvPr id="5" name="Footer Placeholder 3"/>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4810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A47B1B-5492-4CFA-9061-FDC8928B842A}" type="datetime1">
              <a:rPr lang="en-US" smtClean="0"/>
              <a:t>6/7/2019</a:t>
            </a:fld>
            <a:endParaRPr lang="en-US" dirty="0"/>
          </a:p>
        </p:txBody>
      </p:sp>
      <p:sp>
        <p:nvSpPr>
          <p:cNvPr id="5" name="Footer Placeholder 2"/>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1134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EF50FE2E-35E1-49E0-B3FA-E6D5A8BB2AD0}" type="datetime1">
              <a:rPr lang="en-US" smtClean="0"/>
              <a:t>6/7/2019</a:t>
            </a:fld>
            <a:endParaRPr lang="en-US" dirty="0"/>
          </a:p>
        </p:txBody>
      </p:sp>
      <p:sp>
        <p:nvSpPr>
          <p:cNvPr id="5" name="Footer Placeholder 5"/>
          <p:cNvSpPr>
            <a:spLocks noGrp="1"/>
          </p:cNvSpPr>
          <p:nvPr>
            <p:ph type="ftr" sz="quarter" idx="11"/>
          </p:nvPr>
        </p:nvSpPr>
        <p:spPr/>
        <p:txBody>
          <a:bodyPr/>
          <a:lstStyle/>
          <a:p>
            <a:r>
              <a:rPr lang="it-IT" smtClean="0"/>
              <a:t>Studio Professionale d'Ingegneria - Ing. MARCO CATTANEO</a:t>
            </a:r>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0124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9FC3637-37AD-43BF-A5E7-098D26FFC2ED}" type="datetime1">
              <a:rPr lang="en-US" smtClean="0"/>
              <a:t>6/7/2019</a:t>
            </a:fld>
            <a:endParaRPr lang="en-US" dirty="0"/>
          </a:p>
        </p:txBody>
      </p:sp>
      <p:sp>
        <p:nvSpPr>
          <p:cNvPr id="6" name="Footer Placeholder 5"/>
          <p:cNvSpPr>
            <a:spLocks noGrp="1"/>
          </p:cNvSpPr>
          <p:nvPr>
            <p:ph type="ftr" sz="quarter" idx="11"/>
          </p:nvPr>
        </p:nvSpPr>
        <p:spPr/>
        <p:txBody>
          <a:bodyPr/>
          <a:lstStyle/>
          <a:p>
            <a:r>
              <a:rPr lang="it-IT" smtClean="0"/>
              <a:t>Studio Professionale d'Ingegneria - Ing. MARCO CATTANEO</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6158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7DC7F8-369B-44C7-8746-57347D81E7EE}" type="datetime1">
              <a:rPr lang="en-US" smtClean="0"/>
              <a:t>6/7/2019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it-IT" smtClean="0"/>
              <a:t>Studio Professionale d'Ingegneria - Ing. MARCO CATTANEO</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9992841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27062" y="1529789"/>
            <a:ext cx="8744866" cy="3508653"/>
          </a:xfrm>
          <a:prstGeom prst="rect">
            <a:avLst/>
          </a:prstGeom>
          <a:noFill/>
        </p:spPr>
        <p:txBody>
          <a:bodyPr wrap="square" rtlCol="0">
            <a:spAutoFit/>
          </a:bodyPr>
          <a:lstStyle/>
          <a:p>
            <a:r>
              <a:rPr lang="it-IT" sz="6000" dirty="0" smtClean="0">
                <a:solidFill>
                  <a:srgbClr val="FFC000"/>
                </a:solidFill>
                <a:latin typeface="Avenir Light" panose="020B0402020203020204" pitchFamily="34" charset="0"/>
              </a:rPr>
              <a:t>SICUREZZA CANTIERI</a:t>
            </a:r>
          </a:p>
          <a:p>
            <a:endParaRPr lang="it-IT" sz="2800" dirty="0" smtClean="0">
              <a:solidFill>
                <a:srgbClr val="FFC000"/>
              </a:solidFill>
              <a:latin typeface="Avenir Light" panose="020B0402020203020204" pitchFamily="34" charset="0"/>
            </a:endParaRPr>
          </a:p>
          <a:p>
            <a:endParaRPr lang="it-IT" sz="2800" dirty="0">
              <a:solidFill>
                <a:srgbClr val="FFC000"/>
              </a:solidFill>
              <a:latin typeface="Avenir Light" panose="020B0402020203020204" pitchFamily="34" charset="0"/>
            </a:endParaRPr>
          </a:p>
          <a:p>
            <a:r>
              <a:rPr lang="it-IT" sz="2400" dirty="0" smtClean="0">
                <a:latin typeface="Avenir Light" panose="020B0402020203020204" pitchFamily="34" charset="0"/>
              </a:rPr>
              <a:t>Ing. </a:t>
            </a:r>
            <a:r>
              <a:rPr lang="it-IT" sz="2400" dirty="0">
                <a:latin typeface="Avenir Light" panose="020B0402020203020204" pitchFamily="34" charset="0"/>
              </a:rPr>
              <a:t>Marco Cattaneo</a:t>
            </a:r>
          </a:p>
          <a:p>
            <a:endParaRPr lang="it-IT" sz="2800" dirty="0" smtClean="0">
              <a:solidFill>
                <a:srgbClr val="FFC000"/>
              </a:solidFill>
              <a:latin typeface="Avenir Light" panose="020B0402020203020204" pitchFamily="34" charset="0"/>
            </a:endParaRPr>
          </a:p>
          <a:p>
            <a:pPr algn="ctr"/>
            <a:endParaRPr lang="it-IT" dirty="0">
              <a:solidFill>
                <a:srgbClr val="FFC000"/>
              </a:solidFill>
              <a:latin typeface="Avenir Light" panose="020B0402020203020204" pitchFamily="34" charset="0"/>
            </a:endParaRPr>
          </a:p>
          <a:p>
            <a:pPr algn="ctr"/>
            <a:endParaRPr lang="it-IT" dirty="0">
              <a:solidFill>
                <a:srgbClr val="FFC000"/>
              </a:solidFill>
              <a:latin typeface="Avenir Light" panose="020B0402020203020204" pitchFamily="34" charset="0"/>
            </a:endParaRPr>
          </a:p>
          <a:p>
            <a:r>
              <a:rPr lang="it-IT" dirty="0" smtClean="0">
                <a:latin typeface="Avenir Light" panose="020B0402020203020204" pitchFamily="34" charset="0"/>
              </a:rPr>
              <a:t>Fonte: www.normattiva.it</a:t>
            </a:r>
          </a:p>
        </p:txBody>
      </p:sp>
      <p:sp>
        <p:nvSpPr>
          <p:cNvPr id="4" name="Segnaposto piè di pagina 3"/>
          <p:cNvSpPr>
            <a:spLocks noGrp="1"/>
          </p:cNvSpPr>
          <p:nvPr>
            <p:ph type="ftr" sz="quarter" idx="11"/>
          </p:nvPr>
        </p:nvSpPr>
        <p:spPr>
          <a:xfrm rot="5400000">
            <a:off x="8636259" y="3540610"/>
            <a:ext cx="449042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5" name="Segnaposto numero diapositiva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533583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09770" y="3467099"/>
            <a:ext cx="4343400"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10</a:t>
            </a:fld>
            <a:endParaRPr lang="en-US" dirty="0"/>
          </a:p>
        </p:txBody>
      </p:sp>
      <p:sp>
        <p:nvSpPr>
          <p:cNvPr id="4" name="Rettangolo 3"/>
          <p:cNvSpPr/>
          <p:nvPr/>
        </p:nvSpPr>
        <p:spPr>
          <a:xfrm>
            <a:off x="673100" y="679572"/>
            <a:ext cx="9550400" cy="5693866"/>
          </a:xfrm>
          <a:prstGeom prst="rect">
            <a:avLst/>
          </a:prstGeom>
        </p:spPr>
        <p:txBody>
          <a:bodyPr wrap="square">
            <a:spAutoFit/>
          </a:bodyPr>
          <a:lstStyle/>
          <a:p>
            <a:r>
              <a:rPr lang="it-IT" sz="2800" dirty="0" smtClean="0">
                <a:latin typeface="Avenir Light" panose="020B0402020203020204" pitchFamily="34" charset="0"/>
              </a:rPr>
              <a:t>DEFINIZIONI ART.89</a:t>
            </a:r>
          </a:p>
          <a:p>
            <a:endParaRPr lang="it-IT" sz="2800" dirty="0">
              <a:latin typeface="Avenir Light" panose="020B0402020203020204" pitchFamily="34" charset="0"/>
            </a:endParaRPr>
          </a:p>
          <a:p>
            <a:r>
              <a:rPr lang="it-IT" sz="2000" dirty="0" smtClean="0">
                <a:latin typeface="Avenir Light" panose="020B0402020203020204" pitchFamily="34" charset="0"/>
              </a:rPr>
              <a:t>a. Cantiere temporaneo o mobile </a:t>
            </a:r>
          </a:p>
          <a:p>
            <a:r>
              <a:rPr lang="it-IT" sz="2000" dirty="0" smtClean="0">
                <a:latin typeface="Avenir Light" panose="020B0402020203020204" pitchFamily="34" charset="0"/>
              </a:rPr>
              <a:t>b. Committente </a:t>
            </a:r>
          </a:p>
          <a:p>
            <a:r>
              <a:rPr lang="it-IT" sz="2000" dirty="0" smtClean="0">
                <a:latin typeface="Avenir Light" panose="020B0402020203020204" pitchFamily="34" charset="0"/>
              </a:rPr>
              <a:t>c. Responsabile dei lavori </a:t>
            </a:r>
          </a:p>
          <a:p>
            <a:r>
              <a:rPr lang="it-IT" sz="2000" dirty="0" smtClean="0">
                <a:latin typeface="Avenir Light" panose="020B0402020203020204" pitchFamily="34" charset="0"/>
              </a:rPr>
              <a:t>d. Lavoratore autonomi</a:t>
            </a:r>
          </a:p>
          <a:p>
            <a:r>
              <a:rPr lang="it-IT" sz="2000" dirty="0" smtClean="0">
                <a:latin typeface="Avenir Light" panose="020B0402020203020204" pitchFamily="34" charset="0"/>
              </a:rPr>
              <a:t>e. CSP</a:t>
            </a:r>
          </a:p>
          <a:p>
            <a:r>
              <a:rPr lang="it-IT" sz="2000" dirty="0" smtClean="0">
                <a:latin typeface="Avenir Light" panose="020B0402020203020204" pitchFamily="34" charset="0"/>
              </a:rPr>
              <a:t>f. CSE</a:t>
            </a:r>
          </a:p>
          <a:p>
            <a:r>
              <a:rPr lang="it-IT" sz="2000" dirty="0" smtClean="0">
                <a:latin typeface="Avenir Light" panose="020B0402020203020204" pitchFamily="34" charset="0"/>
              </a:rPr>
              <a:t>g. Uomini- giorno </a:t>
            </a:r>
          </a:p>
          <a:p>
            <a:r>
              <a:rPr lang="it-IT" sz="2000" dirty="0" smtClean="0">
                <a:latin typeface="Avenir Light" panose="020B0402020203020204" pitchFamily="34" charset="0"/>
              </a:rPr>
              <a:t>h. Piano operativo di sicurezza</a:t>
            </a:r>
          </a:p>
          <a:p>
            <a:r>
              <a:rPr lang="it-IT" sz="2000" dirty="0" smtClean="0">
                <a:latin typeface="Avenir Light" panose="020B0402020203020204" pitchFamily="34" charset="0"/>
              </a:rPr>
              <a:t>i. Impresa affidataria </a:t>
            </a:r>
          </a:p>
          <a:p>
            <a:r>
              <a:rPr lang="it-IT" sz="2000" dirty="0" smtClean="0">
                <a:latin typeface="Avenir Light" panose="020B0402020203020204" pitchFamily="34" charset="0"/>
              </a:rPr>
              <a:t>l. Idoneità tecnico professionale </a:t>
            </a:r>
          </a:p>
          <a:p>
            <a:endParaRPr lang="it-IT" sz="2000" dirty="0" smtClean="0">
              <a:latin typeface="Avenir Light" panose="020B0402020203020204" pitchFamily="34" charset="0"/>
              <a:sym typeface="Wingdings" panose="05000000000000000000" pitchFamily="2" charset="2"/>
            </a:endParaRPr>
          </a:p>
          <a:p>
            <a:pPr algn="just"/>
            <a:endParaRPr lang="it-IT" sz="2000" dirty="0" smtClean="0">
              <a:latin typeface="Avenir Light" panose="020B0402020203020204" pitchFamily="34" charset="0"/>
            </a:endParaRP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Tree>
    <p:extLst>
      <p:ext uri="{BB962C8B-B14F-4D97-AF65-F5344CB8AC3E}">
        <p14:creationId xmlns:p14="http://schemas.microsoft.com/office/powerpoint/2010/main" val="1744232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6866" y="3390003"/>
            <a:ext cx="4189207"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11</a:t>
            </a:fld>
            <a:endParaRPr lang="en-US" dirty="0"/>
          </a:p>
        </p:txBody>
      </p:sp>
      <p:sp>
        <p:nvSpPr>
          <p:cNvPr id="4" name="CasellaDiTesto 3"/>
          <p:cNvSpPr txBox="1"/>
          <p:nvPr/>
        </p:nvSpPr>
        <p:spPr>
          <a:xfrm>
            <a:off x="684212" y="710639"/>
            <a:ext cx="8744866" cy="2816156"/>
          </a:xfrm>
          <a:prstGeom prst="rect">
            <a:avLst/>
          </a:prstGeom>
          <a:noFill/>
        </p:spPr>
        <p:txBody>
          <a:bodyPr wrap="square" rtlCol="0">
            <a:spAutoFit/>
          </a:bodyPr>
          <a:lstStyle/>
          <a:p>
            <a:r>
              <a:rPr lang="it-IT" sz="2400" dirty="0">
                <a:latin typeface="Avenir Light" panose="020B0402020203020204" pitchFamily="34" charset="0"/>
              </a:rPr>
              <a:t>DEFINIZIONI ART.89</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Agli  </a:t>
            </a:r>
            <a:r>
              <a:rPr lang="it-IT" sz="2300" dirty="0">
                <a:latin typeface="Avenir Light" panose="020B0402020203020204" pitchFamily="34" charset="0"/>
              </a:rPr>
              <a:t>effetti  delle  disposizioni  di  cui al presente capo si intendono </a:t>
            </a:r>
            <a:r>
              <a:rPr lang="it-IT" sz="2300" dirty="0" smtClean="0">
                <a:latin typeface="Avenir Light" panose="020B0402020203020204" pitchFamily="34" charset="0"/>
              </a:rPr>
              <a:t>per:</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a) </a:t>
            </a:r>
            <a:r>
              <a:rPr lang="it-IT" sz="2000" b="1" dirty="0" smtClean="0">
                <a:solidFill>
                  <a:srgbClr val="FFC000"/>
                </a:solidFill>
                <a:latin typeface="Avenir Light" panose="020B0402020203020204" pitchFamily="34" charset="0"/>
              </a:rPr>
              <a:t>cantiere temporaneo o mobile</a:t>
            </a:r>
            <a:r>
              <a:rPr lang="it-IT" sz="2000" dirty="0">
                <a:latin typeface="Avenir Light" panose="020B0402020203020204" pitchFamily="34" charset="0"/>
              </a:rPr>
              <a:t>, </a:t>
            </a:r>
            <a:r>
              <a:rPr lang="it-IT" sz="2000" dirty="0" smtClean="0">
                <a:latin typeface="Avenir Light" panose="020B0402020203020204" pitchFamily="34" charset="0"/>
              </a:rPr>
              <a:t>di seguito </a:t>
            </a:r>
            <a:r>
              <a:rPr lang="it-IT" sz="2000" dirty="0">
                <a:latin typeface="Avenir Light" panose="020B0402020203020204" pitchFamily="34" charset="0"/>
              </a:rPr>
              <a:t>denominato: "cantiere": </a:t>
            </a:r>
            <a:r>
              <a:rPr lang="it-IT" sz="2000" dirty="0" smtClean="0">
                <a:latin typeface="Avenir Light" panose="020B0402020203020204" pitchFamily="34" charset="0"/>
              </a:rPr>
              <a:t>qualunque luogo in </a:t>
            </a:r>
            <a:r>
              <a:rPr lang="it-IT" sz="2000" dirty="0">
                <a:latin typeface="Avenir Light" panose="020B0402020203020204" pitchFamily="34" charset="0"/>
              </a:rPr>
              <a:t>cui si effettuano lavori edili o di ingegneria civile il cui elenco </a:t>
            </a:r>
            <a:r>
              <a:rPr lang="it-IT" sz="2000" dirty="0" smtClean="0">
                <a:latin typeface="Avenir Light" panose="020B0402020203020204" pitchFamily="34" charset="0"/>
              </a:rPr>
              <a:t>è </a:t>
            </a:r>
            <a:r>
              <a:rPr lang="it-IT" sz="2000" dirty="0">
                <a:latin typeface="Avenir Light" panose="020B0402020203020204" pitchFamily="34" charset="0"/>
              </a:rPr>
              <a:t>riportato </a:t>
            </a:r>
            <a:r>
              <a:rPr lang="it-IT" sz="2000" b="1" u="sng" dirty="0">
                <a:solidFill>
                  <a:srgbClr val="FFC000"/>
                </a:solidFill>
                <a:latin typeface="Avenir Light" panose="020B0402020203020204" pitchFamily="34" charset="0"/>
              </a:rPr>
              <a:t>nell'allegato </a:t>
            </a:r>
            <a:r>
              <a:rPr lang="it-IT" sz="2000" b="1" u="sng" dirty="0" smtClean="0">
                <a:solidFill>
                  <a:srgbClr val="FFC000"/>
                </a:solidFill>
                <a:latin typeface="Avenir Light" panose="020B0402020203020204" pitchFamily="34" charset="0"/>
              </a:rPr>
              <a:t>X</a:t>
            </a:r>
            <a:r>
              <a:rPr lang="it-IT" sz="2000" dirty="0" smtClean="0">
                <a:latin typeface="Avenir Light" panose="020B0402020203020204" pitchFamily="34" charset="0"/>
              </a:rPr>
              <a:t>.</a:t>
            </a:r>
          </a:p>
        </p:txBody>
      </p:sp>
    </p:spTree>
    <p:extLst>
      <p:ext uri="{BB962C8B-B14F-4D97-AF65-F5344CB8AC3E}">
        <p14:creationId xmlns:p14="http://schemas.microsoft.com/office/powerpoint/2010/main" val="1184734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12</a:t>
            </a:fld>
            <a:endParaRPr lang="en-US" dirty="0"/>
          </a:p>
        </p:txBody>
      </p:sp>
      <p:sp>
        <p:nvSpPr>
          <p:cNvPr id="4" name="CasellaDiTesto 3"/>
          <p:cNvSpPr txBox="1"/>
          <p:nvPr/>
        </p:nvSpPr>
        <p:spPr>
          <a:xfrm>
            <a:off x="684212" y="710639"/>
            <a:ext cx="8744866" cy="4585871"/>
          </a:xfrm>
          <a:prstGeom prst="rect">
            <a:avLst/>
          </a:prstGeom>
          <a:noFill/>
        </p:spPr>
        <p:txBody>
          <a:bodyPr wrap="square" rtlCol="0">
            <a:spAutoFit/>
          </a:bodyPr>
          <a:lstStyle/>
          <a:p>
            <a:r>
              <a:rPr lang="it-IT" sz="2800" u="sng" dirty="0" smtClean="0">
                <a:latin typeface="Avenir Light" panose="020B0402020203020204" pitchFamily="34" charset="0"/>
              </a:rPr>
              <a:t>ALLEGATO X.</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a:t>
            </a:r>
            <a:r>
              <a:rPr lang="it-IT" sz="2300" dirty="0">
                <a:latin typeface="Avenir Light" panose="020B0402020203020204" pitchFamily="34" charset="0"/>
              </a:rPr>
              <a:t>. </a:t>
            </a:r>
            <a:r>
              <a:rPr lang="it-IT" sz="2300" dirty="0" smtClean="0">
                <a:latin typeface="Avenir Light" panose="020B0402020203020204" pitchFamily="34" charset="0"/>
              </a:rPr>
              <a:t>I lavori di </a:t>
            </a:r>
            <a:r>
              <a:rPr lang="it-IT" sz="2300" b="1" dirty="0">
                <a:solidFill>
                  <a:srgbClr val="FFC000"/>
                </a:solidFill>
                <a:latin typeface="Avenir Light" panose="020B0402020203020204" pitchFamily="34" charset="0"/>
              </a:rPr>
              <a:t>costruzione</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manutenzione</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riparazione</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demolizione</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conservazione</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risanamento</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ristrutturazione</a:t>
            </a:r>
            <a:r>
              <a:rPr lang="it-IT" sz="2300" dirty="0">
                <a:latin typeface="Avenir Light" panose="020B0402020203020204" pitchFamily="34" charset="0"/>
              </a:rPr>
              <a:t>  o </a:t>
            </a:r>
            <a:r>
              <a:rPr lang="it-IT" sz="2300" b="1" dirty="0">
                <a:solidFill>
                  <a:srgbClr val="FFC000"/>
                </a:solidFill>
                <a:latin typeface="Avenir Light" panose="020B0402020203020204" pitchFamily="34" charset="0"/>
              </a:rPr>
              <a:t>equipaggiamento</a:t>
            </a:r>
            <a:r>
              <a:rPr lang="it-IT" sz="2300" dirty="0">
                <a:latin typeface="Avenir Light" panose="020B0402020203020204" pitchFamily="34" charset="0"/>
              </a:rPr>
              <a:t>, la </a:t>
            </a:r>
            <a:r>
              <a:rPr lang="it-IT" sz="2300" b="1" dirty="0">
                <a:solidFill>
                  <a:srgbClr val="FFC000"/>
                </a:solidFill>
                <a:latin typeface="Avenir Light" panose="020B0402020203020204" pitchFamily="34" charset="0"/>
              </a:rPr>
              <a:t>trasformazione</a:t>
            </a:r>
            <a:r>
              <a:rPr lang="it-IT" sz="2300" dirty="0">
                <a:latin typeface="Avenir Light" panose="020B0402020203020204" pitchFamily="34" charset="0"/>
              </a:rPr>
              <a:t>,  il  </a:t>
            </a:r>
            <a:r>
              <a:rPr lang="it-IT" sz="2300" b="1" dirty="0">
                <a:solidFill>
                  <a:srgbClr val="FFC000"/>
                </a:solidFill>
                <a:latin typeface="Avenir Light" panose="020B0402020203020204" pitchFamily="34" charset="0"/>
              </a:rPr>
              <a:t>rinnovamento</a:t>
            </a:r>
            <a:r>
              <a:rPr lang="it-IT" sz="2300" dirty="0">
                <a:latin typeface="Avenir Light" panose="020B0402020203020204" pitchFamily="34" charset="0"/>
              </a:rPr>
              <a:t> o lo </a:t>
            </a:r>
            <a:r>
              <a:rPr lang="it-IT" sz="2300" b="1" dirty="0">
                <a:solidFill>
                  <a:srgbClr val="FFC000"/>
                </a:solidFill>
                <a:latin typeface="Avenir Light" panose="020B0402020203020204" pitchFamily="34" charset="0"/>
              </a:rPr>
              <a:t>smantellamento</a:t>
            </a:r>
            <a:r>
              <a:rPr lang="it-IT" sz="2300" dirty="0">
                <a:latin typeface="Avenir Light" panose="020B0402020203020204" pitchFamily="34" charset="0"/>
              </a:rPr>
              <a:t> di opere fisse, permanenti  o temporanee, in muratura, in cemento armato, in metallo, in  legno  o  in altri materiali, comprese le parti strutturali delle linee  elettriche e le parti strutturali degli impianti elettrici, le opere stradali, ferroviarie, idrauliche, marittime, idroelettriche e, solo  per  la parte che comporta lavori edili o di ingegneria civile, le opere di bonifica, di sistemazione forestale e di </a:t>
            </a:r>
            <a:r>
              <a:rPr lang="it-IT" sz="2300" dirty="0" smtClean="0">
                <a:latin typeface="Avenir Light" panose="020B0402020203020204" pitchFamily="34" charset="0"/>
              </a:rPr>
              <a:t>sterro.</a:t>
            </a:r>
            <a:endParaRPr lang="it-IT" sz="2300" dirty="0">
              <a:latin typeface="Avenir Light" panose="020B0402020203020204" pitchFamily="34" charset="0"/>
            </a:endParaRPr>
          </a:p>
        </p:txBody>
      </p:sp>
    </p:spTree>
    <p:extLst>
      <p:ext uri="{BB962C8B-B14F-4D97-AF65-F5344CB8AC3E}">
        <p14:creationId xmlns:p14="http://schemas.microsoft.com/office/powerpoint/2010/main" val="1605306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13</a:t>
            </a:fld>
            <a:endParaRPr lang="en-US" dirty="0"/>
          </a:p>
        </p:txBody>
      </p:sp>
      <p:sp>
        <p:nvSpPr>
          <p:cNvPr id="4" name="CasellaDiTesto 3"/>
          <p:cNvSpPr txBox="1"/>
          <p:nvPr/>
        </p:nvSpPr>
        <p:spPr>
          <a:xfrm>
            <a:off x="684212" y="710639"/>
            <a:ext cx="8744866" cy="2369880"/>
          </a:xfrm>
          <a:prstGeom prst="rect">
            <a:avLst/>
          </a:prstGeom>
          <a:noFill/>
        </p:spPr>
        <p:txBody>
          <a:bodyPr wrap="square" rtlCol="0">
            <a:spAutoFit/>
          </a:bodyPr>
          <a:lstStyle/>
          <a:p>
            <a:r>
              <a:rPr lang="it-IT" sz="2800" u="sng" dirty="0" smtClean="0">
                <a:latin typeface="Avenir Light" panose="020B0402020203020204" pitchFamily="34" charset="0"/>
              </a:rPr>
              <a:t>ALLEGATO X.</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2.  Sono, inoltre, lavori di costruzione edile o di ingegneria civile gli  </a:t>
            </a:r>
            <a:r>
              <a:rPr lang="it-IT" sz="2300" b="1" dirty="0" smtClean="0">
                <a:solidFill>
                  <a:srgbClr val="FFC000"/>
                </a:solidFill>
                <a:latin typeface="Avenir Light" panose="020B0402020203020204" pitchFamily="34" charset="0"/>
              </a:rPr>
              <a:t>scavi</a:t>
            </a:r>
            <a:r>
              <a:rPr lang="it-IT" sz="2300" dirty="0" smtClean="0">
                <a:latin typeface="Avenir Light" panose="020B0402020203020204" pitchFamily="34" charset="0"/>
              </a:rPr>
              <a:t>, ed il </a:t>
            </a:r>
            <a:r>
              <a:rPr lang="it-IT" sz="2300" b="1" dirty="0" smtClean="0">
                <a:solidFill>
                  <a:srgbClr val="FFC000"/>
                </a:solidFill>
                <a:latin typeface="Avenir Light" panose="020B0402020203020204" pitchFamily="34" charset="0"/>
              </a:rPr>
              <a:t>montaggio</a:t>
            </a:r>
            <a:r>
              <a:rPr lang="it-IT" sz="2300" dirty="0" smtClean="0">
                <a:latin typeface="Avenir Light" panose="020B0402020203020204" pitchFamily="34" charset="0"/>
              </a:rPr>
              <a:t> e lo </a:t>
            </a:r>
            <a:r>
              <a:rPr lang="it-IT" sz="2300" b="1" dirty="0" smtClean="0">
                <a:solidFill>
                  <a:srgbClr val="FFC000"/>
                </a:solidFill>
                <a:latin typeface="Avenir Light" panose="020B0402020203020204" pitchFamily="34" charset="0"/>
              </a:rPr>
              <a:t>smontaggio</a:t>
            </a:r>
            <a:r>
              <a:rPr lang="it-IT" sz="2300" dirty="0" smtClean="0">
                <a:latin typeface="Avenir Light" panose="020B0402020203020204" pitchFamily="34" charset="0"/>
              </a:rPr>
              <a:t> di elementi prefabbricati utilizzati  per  la  realizzazione  di  lavori  edili o di ingegneria civile.</a:t>
            </a:r>
            <a:endParaRPr lang="it-IT" sz="2300" dirty="0">
              <a:latin typeface="Avenir Light" panose="020B0402020203020204" pitchFamily="34" charset="0"/>
            </a:endParaRPr>
          </a:p>
        </p:txBody>
      </p:sp>
    </p:spTree>
    <p:extLst>
      <p:ext uri="{BB962C8B-B14F-4D97-AF65-F5344CB8AC3E}">
        <p14:creationId xmlns:p14="http://schemas.microsoft.com/office/powerpoint/2010/main" val="2818749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43836" y="3433033"/>
            <a:ext cx="4275268"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14</a:t>
            </a:fld>
            <a:endParaRPr lang="en-US" dirty="0"/>
          </a:p>
        </p:txBody>
      </p:sp>
      <p:sp>
        <p:nvSpPr>
          <p:cNvPr id="4" name="CasellaDiTesto 3"/>
          <p:cNvSpPr txBox="1"/>
          <p:nvPr/>
        </p:nvSpPr>
        <p:spPr>
          <a:xfrm>
            <a:off x="684212" y="710639"/>
            <a:ext cx="8744866" cy="5986254"/>
          </a:xfrm>
          <a:prstGeom prst="rect">
            <a:avLst/>
          </a:prstGeom>
          <a:noFill/>
        </p:spPr>
        <p:txBody>
          <a:bodyPr wrap="square" rtlCol="0">
            <a:spAutoFit/>
          </a:bodyPr>
          <a:lstStyle/>
          <a:p>
            <a:r>
              <a:rPr lang="it-IT" sz="2400" dirty="0">
                <a:latin typeface="Avenir Light" panose="020B0402020203020204" pitchFamily="34" charset="0"/>
              </a:rPr>
              <a:t>DEFINIZIONI ART.89</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Agli  </a:t>
            </a:r>
            <a:r>
              <a:rPr lang="it-IT" sz="2300" dirty="0">
                <a:latin typeface="Avenir Light" panose="020B0402020203020204" pitchFamily="34" charset="0"/>
              </a:rPr>
              <a:t>effetti  delle  disposizioni  di  cui al presente capo si intendono </a:t>
            </a:r>
            <a:r>
              <a:rPr lang="it-IT" sz="2300" dirty="0" smtClean="0">
                <a:latin typeface="Avenir Light" panose="020B0402020203020204" pitchFamily="34" charset="0"/>
              </a:rPr>
              <a:t>per:</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b) </a:t>
            </a:r>
            <a:r>
              <a:rPr lang="it-IT" sz="2000" b="1" dirty="0" smtClean="0">
                <a:solidFill>
                  <a:srgbClr val="FFC000"/>
                </a:solidFill>
                <a:latin typeface="Avenir Light" panose="020B0402020203020204" pitchFamily="34" charset="0"/>
              </a:rPr>
              <a:t>committente</a:t>
            </a:r>
            <a:r>
              <a:rPr lang="it-IT" sz="2000" dirty="0">
                <a:latin typeface="Avenir Light" panose="020B0402020203020204" pitchFamily="34" charset="0"/>
              </a:rPr>
              <a:t>:  il  soggetto per conto del quale l'intera opera viene  realizzata, indipendentemente da eventuali frazionamenti della sua  realizzazione.  Nel  caso  di  appalto  di  opera  pubblica,  il committente </a:t>
            </a:r>
            <a:r>
              <a:rPr lang="it-IT" sz="2000" dirty="0" smtClean="0">
                <a:latin typeface="Avenir Light" panose="020B0402020203020204" pitchFamily="34" charset="0"/>
              </a:rPr>
              <a:t>è </a:t>
            </a:r>
            <a:r>
              <a:rPr lang="it-IT" sz="2000" dirty="0">
                <a:latin typeface="Avenir Light" panose="020B0402020203020204" pitchFamily="34" charset="0"/>
              </a:rPr>
              <a:t>il soggetto titolare del potere decisionale e di spesa relativo alla gestione dell'appalto</a:t>
            </a:r>
            <a:r>
              <a:rPr lang="it-IT" sz="20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a:t>
            </a:r>
            <a:r>
              <a:rPr lang="it-IT" sz="2000" dirty="0">
                <a:latin typeface="Avenir Light" panose="020B0402020203020204" pitchFamily="34" charset="0"/>
              </a:rPr>
              <a:t>c) </a:t>
            </a:r>
            <a:r>
              <a:rPr lang="it-IT" sz="2000" b="1" dirty="0">
                <a:solidFill>
                  <a:srgbClr val="FFC000"/>
                </a:solidFill>
                <a:latin typeface="Avenir Light" panose="020B0402020203020204" pitchFamily="34" charset="0"/>
              </a:rPr>
              <a:t>responsabile dei lavori</a:t>
            </a:r>
            <a:r>
              <a:rPr lang="it-IT" sz="2000" dirty="0">
                <a:latin typeface="Avenir Light" panose="020B0402020203020204" pitchFamily="34" charset="0"/>
              </a:rPr>
              <a:t>: soggetto che può essere incaricato dal  committente  per  svolgere  i  compiti  ad  esso  attribuiti dal presente  decreto;  nel campo di applicazione del decreto legislativo 12  aprile  2006, n. 163, e successive modificazioni, il responsabile dei lavori è il responsabile del procedimento.))</a:t>
            </a:r>
          </a:p>
          <a:p>
            <a:pPr marL="457200" indent="-457200" algn="just">
              <a:buAutoNum type="alphaLcParenR" startAt="2"/>
            </a:pPr>
            <a:endParaRPr lang="it-IT" sz="2300" dirty="0" smtClean="0">
              <a:latin typeface="Avenir Light" panose="020B0402020203020204" pitchFamily="34" charset="0"/>
            </a:endParaRPr>
          </a:p>
          <a:p>
            <a:pPr algn="just"/>
            <a:endParaRPr lang="it-IT" sz="2300" dirty="0">
              <a:latin typeface="Avenir Light" panose="020B0402020203020204" pitchFamily="34" charset="0"/>
            </a:endParaRPr>
          </a:p>
        </p:txBody>
      </p:sp>
    </p:spTree>
    <p:extLst>
      <p:ext uri="{BB962C8B-B14F-4D97-AF65-F5344CB8AC3E}">
        <p14:creationId xmlns:p14="http://schemas.microsoft.com/office/powerpoint/2010/main" val="3405114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62662" y="3414207"/>
            <a:ext cx="4237616"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15</a:t>
            </a:fld>
            <a:endParaRPr lang="en-US" dirty="0"/>
          </a:p>
        </p:txBody>
      </p:sp>
      <p:sp>
        <p:nvSpPr>
          <p:cNvPr id="4" name="CasellaDiTesto 3"/>
          <p:cNvSpPr txBox="1"/>
          <p:nvPr/>
        </p:nvSpPr>
        <p:spPr>
          <a:xfrm>
            <a:off x="684212" y="710639"/>
            <a:ext cx="8744866" cy="3277820"/>
          </a:xfrm>
          <a:prstGeom prst="rect">
            <a:avLst/>
          </a:prstGeom>
          <a:noFill/>
        </p:spPr>
        <p:txBody>
          <a:bodyPr wrap="square" rtlCol="0">
            <a:spAutoFit/>
          </a:bodyPr>
          <a:lstStyle/>
          <a:p>
            <a:r>
              <a:rPr lang="it-IT" sz="2400" dirty="0">
                <a:latin typeface="Avenir Light" panose="020B0402020203020204" pitchFamily="34" charset="0"/>
              </a:rPr>
              <a:t>DEFINIZIONI ART.89</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d)</a:t>
            </a:r>
            <a:r>
              <a:rPr lang="it-IT" sz="2000" b="1" dirty="0" smtClean="0">
                <a:solidFill>
                  <a:srgbClr val="FFC000"/>
                </a:solidFill>
                <a:latin typeface="Avenir Light" panose="020B0402020203020204" pitchFamily="34" charset="0"/>
              </a:rPr>
              <a:t>   lavoratore   </a:t>
            </a:r>
            <a:r>
              <a:rPr lang="it-IT" sz="2000" b="1" dirty="0">
                <a:solidFill>
                  <a:srgbClr val="FFC000"/>
                </a:solidFill>
                <a:latin typeface="Avenir Light" panose="020B0402020203020204" pitchFamily="34" charset="0"/>
              </a:rPr>
              <a:t>autonomo</a:t>
            </a:r>
            <a:r>
              <a:rPr lang="it-IT" sz="2000" dirty="0">
                <a:latin typeface="Avenir Light" panose="020B0402020203020204" pitchFamily="34" charset="0"/>
              </a:rPr>
              <a:t>:   persona  fisica  la  cui  </a:t>
            </a:r>
            <a:r>
              <a:rPr lang="it-IT" sz="2000" dirty="0" smtClean="0">
                <a:latin typeface="Avenir Light" panose="020B0402020203020204" pitchFamily="34" charset="0"/>
              </a:rPr>
              <a:t>attività </a:t>
            </a:r>
            <a:r>
              <a:rPr lang="it-IT" sz="2000" dirty="0">
                <a:latin typeface="Avenir Light" panose="020B0402020203020204" pitchFamily="34" charset="0"/>
              </a:rPr>
              <a:t>professionale   contribuisce   alla  realizzazione  dell'opera  senza vincolo di </a:t>
            </a:r>
            <a:r>
              <a:rPr lang="it-IT" sz="2000" dirty="0" smtClean="0">
                <a:latin typeface="Avenir Light" panose="020B0402020203020204" pitchFamily="34" charset="0"/>
              </a:rPr>
              <a:t>subordinazione;</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e</a:t>
            </a:r>
            <a:r>
              <a:rPr lang="it-IT" sz="2000" dirty="0">
                <a:latin typeface="Avenir Light" panose="020B0402020203020204" pitchFamily="34" charset="0"/>
              </a:rPr>
              <a:t>) </a:t>
            </a:r>
            <a:r>
              <a:rPr lang="it-IT" sz="2000" b="1" dirty="0" smtClean="0">
                <a:solidFill>
                  <a:srgbClr val="FFC000"/>
                </a:solidFill>
                <a:latin typeface="Avenir Light" panose="020B0402020203020204" pitchFamily="34" charset="0"/>
              </a:rPr>
              <a:t>coordinatore  </a:t>
            </a:r>
            <a:r>
              <a:rPr lang="it-IT" sz="2000" b="1" dirty="0">
                <a:solidFill>
                  <a:srgbClr val="FFC000"/>
                </a:solidFill>
                <a:latin typeface="Avenir Light" panose="020B0402020203020204" pitchFamily="34" charset="0"/>
              </a:rPr>
              <a:t>in  materia di sicurezza </a:t>
            </a:r>
            <a:r>
              <a:rPr lang="it-IT" sz="2000" dirty="0">
                <a:latin typeface="Avenir Light" panose="020B0402020203020204" pitchFamily="34" charset="0"/>
              </a:rPr>
              <a:t>e di salute durante la </a:t>
            </a:r>
            <a:r>
              <a:rPr lang="it-IT" sz="2000" b="1" dirty="0">
                <a:solidFill>
                  <a:srgbClr val="FFC000"/>
                </a:solidFill>
                <a:latin typeface="Avenir Light" panose="020B0402020203020204" pitchFamily="34" charset="0"/>
              </a:rPr>
              <a:t>progettazione</a:t>
            </a:r>
            <a:r>
              <a:rPr lang="it-IT" sz="2000" dirty="0">
                <a:latin typeface="Avenir Light" panose="020B0402020203020204" pitchFamily="34" charset="0"/>
              </a:rPr>
              <a:t>  dell'opera,  di seguito denominato coordinatore per la progettazione:   soggetto   incaricato,   dal   committente   o   dal responsabile   dei   lavori,   dell'esecuzione  dei  compiti  di  cui all'articolo 91;</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4100172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33078" y="3456491"/>
            <a:ext cx="4296784"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16</a:t>
            </a:fld>
            <a:endParaRPr lang="en-US" dirty="0"/>
          </a:p>
        </p:txBody>
      </p:sp>
      <p:sp>
        <p:nvSpPr>
          <p:cNvPr id="4" name="CasellaDiTesto 3"/>
          <p:cNvSpPr txBox="1"/>
          <p:nvPr/>
        </p:nvSpPr>
        <p:spPr>
          <a:xfrm>
            <a:off x="684212" y="710639"/>
            <a:ext cx="8744866" cy="3585597"/>
          </a:xfrm>
          <a:prstGeom prst="rect">
            <a:avLst/>
          </a:prstGeom>
          <a:noFill/>
        </p:spPr>
        <p:txBody>
          <a:bodyPr wrap="square" rtlCol="0">
            <a:spAutoFit/>
          </a:bodyPr>
          <a:lstStyle/>
          <a:p>
            <a:r>
              <a:rPr lang="it-IT" sz="2400" dirty="0">
                <a:latin typeface="Avenir Light" panose="020B0402020203020204" pitchFamily="34" charset="0"/>
              </a:rPr>
              <a:t>DEFINIZIONI ART.89</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f</a:t>
            </a:r>
            <a:r>
              <a:rPr lang="it-IT" sz="2000" dirty="0">
                <a:latin typeface="Avenir Light" panose="020B0402020203020204" pitchFamily="34" charset="0"/>
              </a:rPr>
              <a:t>)  </a:t>
            </a:r>
            <a:r>
              <a:rPr lang="it-IT" sz="2000" b="1" dirty="0" smtClean="0">
                <a:solidFill>
                  <a:srgbClr val="FFC000"/>
                </a:solidFill>
                <a:latin typeface="Avenir Light" panose="020B0402020203020204" pitchFamily="34" charset="0"/>
              </a:rPr>
              <a:t>coordinatore  </a:t>
            </a:r>
            <a:r>
              <a:rPr lang="it-IT" sz="2000" b="1" dirty="0">
                <a:solidFill>
                  <a:srgbClr val="FFC000"/>
                </a:solidFill>
                <a:latin typeface="Avenir Light" panose="020B0402020203020204" pitchFamily="34" charset="0"/>
              </a:rPr>
              <a:t>in  materia di sicurezza </a:t>
            </a:r>
            <a:r>
              <a:rPr lang="it-IT" sz="2000" dirty="0">
                <a:latin typeface="Avenir Light" panose="020B0402020203020204" pitchFamily="34" charset="0"/>
              </a:rPr>
              <a:t>e di salute durante la </a:t>
            </a:r>
            <a:r>
              <a:rPr lang="it-IT" sz="2000" b="1" dirty="0">
                <a:solidFill>
                  <a:srgbClr val="FFC000"/>
                </a:solidFill>
                <a:latin typeface="Avenir Light" panose="020B0402020203020204" pitchFamily="34" charset="0"/>
              </a:rPr>
              <a:t>realizzazione</a:t>
            </a:r>
            <a:r>
              <a:rPr lang="it-IT" sz="2000" dirty="0">
                <a:latin typeface="Avenir Light" panose="020B0402020203020204" pitchFamily="34" charset="0"/>
              </a:rPr>
              <a:t>  dell'opera,  di  seguito  denominato  coordinatore per l'esecuzione  dei  lavori: soggetto incaricato, dal committente o dal responsabile   dei   lavori,   dell'esecuzione  dei  compiti  di  cui all'articolo  92,  che  non  </a:t>
            </a:r>
            <a:r>
              <a:rPr lang="it-IT" sz="2000" dirty="0" smtClean="0">
                <a:latin typeface="Avenir Light" panose="020B0402020203020204" pitchFamily="34" charset="0"/>
              </a:rPr>
              <a:t>può  </a:t>
            </a:r>
            <a:r>
              <a:rPr lang="it-IT" sz="2000" dirty="0">
                <a:latin typeface="Avenir Light" panose="020B0402020203020204" pitchFamily="34" charset="0"/>
              </a:rPr>
              <a:t>essere  il  datore di lavoro delle imprese  ((affidatarie  ed))  esecutrici  o  un  suo  dipendente o il responsabile  del  servizio di prevenzione e protezione (RSPP) da lui designato  ((.  Le  </a:t>
            </a:r>
            <a:r>
              <a:rPr lang="it-IT" sz="2000" dirty="0" smtClean="0">
                <a:latin typeface="Avenir Light" panose="020B0402020203020204" pitchFamily="34" charset="0"/>
              </a:rPr>
              <a:t>incompatibilità </a:t>
            </a:r>
            <a:r>
              <a:rPr lang="it-IT" sz="2000" dirty="0">
                <a:latin typeface="Avenir Light" panose="020B0402020203020204" pitchFamily="34" charset="0"/>
              </a:rPr>
              <a:t>di cui al precedente periodo non operano   in   caso   di   coincidenza   fra  committente  e  impresa esecutrice));</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1683339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57283" y="3419586"/>
            <a:ext cx="4248374"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17</a:t>
            </a:fld>
            <a:endParaRPr lang="en-US" dirty="0"/>
          </a:p>
        </p:txBody>
      </p:sp>
      <p:sp>
        <p:nvSpPr>
          <p:cNvPr id="4" name="CasellaDiTesto 3"/>
          <p:cNvSpPr txBox="1"/>
          <p:nvPr/>
        </p:nvSpPr>
        <p:spPr>
          <a:xfrm>
            <a:off x="684212" y="710639"/>
            <a:ext cx="8744866" cy="3277820"/>
          </a:xfrm>
          <a:prstGeom prst="rect">
            <a:avLst/>
          </a:prstGeom>
          <a:noFill/>
        </p:spPr>
        <p:txBody>
          <a:bodyPr wrap="square" rtlCol="0">
            <a:spAutoFit/>
          </a:bodyPr>
          <a:lstStyle/>
          <a:p>
            <a:r>
              <a:rPr lang="it-IT" sz="2400" dirty="0">
                <a:latin typeface="Avenir Light" panose="020B0402020203020204" pitchFamily="34" charset="0"/>
              </a:rPr>
              <a:t>DEFINIZIONI ART.89</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g) </a:t>
            </a:r>
            <a:r>
              <a:rPr lang="it-IT" sz="2000" b="1" dirty="0" smtClean="0">
                <a:solidFill>
                  <a:srgbClr val="FFC000"/>
                </a:solidFill>
                <a:latin typeface="Avenir Light" panose="020B0402020203020204" pitchFamily="34" charset="0"/>
              </a:rPr>
              <a:t>uomini-giorno</a:t>
            </a:r>
            <a:r>
              <a:rPr lang="it-IT" sz="2000" dirty="0">
                <a:latin typeface="Avenir Light" panose="020B0402020203020204" pitchFamily="34" charset="0"/>
              </a:rPr>
              <a:t>: </a:t>
            </a:r>
            <a:r>
              <a:rPr lang="it-IT" sz="2000" dirty="0" smtClean="0">
                <a:latin typeface="Avenir Light" panose="020B0402020203020204" pitchFamily="34" charset="0"/>
              </a:rPr>
              <a:t>entità presunta </a:t>
            </a:r>
            <a:r>
              <a:rPr lang="it-IT" sz="2000" dirty="0">
                <a:latin typeface="Avenir Light" panose="020B0402020203020204" pitchFamily="34" charset="0"/>
              </a:rPr>
              <a:t>del cantiere rappresentata dalla </a:t>
            </a:r>
            <a:r>
              <a:rPr lang="it-IT" sz="2000" dirty="0" smtClean="0">
                <a:latin typeface="Avenir Light" panose="020B0402020203020204" pitchFamily="34" charset="0"/>
              </a:rPr>
              <a:t>somma </a:t>
            </a:r>
            <a:r>
              <a:rPr lang="it-IT" sz="2000" dirty="0">
                <a:latin typeface="Avenir Light" panose="020B0402020203020204" pitchFamily="34" charset="0"/>
              </a:rPr>
              <a:t>delle giornate lavorative prestate dai lavoratori, anche autonomi, previste per la realizzazione </a:t>
            </a:r>
            <a:r>
              <a:rPr lang="it-IT" sz="2000" dirty="0" smtClean="0">
                <a:latin typeface="Avenir Light" panose="020B0402020203020204" pitchFamily="34" charset="0"/>
              </a:rPr>
              <a:t>dell'opera;</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h</a:t>
            </a:r>
            <a:r>
              <a:rPr lang="it-IT" sz="2000" dirty="0">
                <a:latin typeface="Avenir Light" panose="020B0402020203020204" pitchFamily="34" charset="0"/>
              </a:rPr>
              <a:t>)  </a:t>
            </a:r>
            <a:r>
              <a:rPr lang="it-IT" sz="2000" b="1" dirty="0">
                <a:solidFill>
                  <a:srgbClr val="FFC000"/>
                </a:solidFill>
                <a:latin typeface="Avenir Light" panose="020B0402020203020204" pitchFamily="34" charset="0"/>
              </a:rPr>
              <a:t>piano  operativo  di sicurezza</a:t>
            </a:r>
            <a:r>
              <a:rPr lang="it-IT" sz="2000" dirty="0">
                <a:latin typeface="Avenir Light" panose="020B0402020203020204" pitchFamily="34" charset="0"/>
              </a:rPr>
              <a:t>: il documento che il datore di lavoro  dell'impresa  esecutrice  redige,  in  riferimento al singolo cantiere  interessato, ai sensi dell'articolo 17 comma 1, lettera a), i cui contenuti sono riportati nell'allegato XV;</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1933802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18</a:t>
            </a:fld>
            <a:endParaRPr lang="en-US" dirty="0"/>
          </a:p>
        </p:txBody>
      </p:sp>
      <p:sp>
        <p:nvSpPr>
          <p:cNvPr id="4" name="CasellaDiTesto 3"/>
          <p:cNvSpPr txBox="1"/>
          <p:nvPr/>
        </p:nvSpPr>
        <p:spPr>
          <a:xfrm>
            <a:off x="684212" y="710639"/>
            <a:ext cx="8744866" cy="3462486"/>
          </a:xfrm>
          <a:prstGeom prst="rect">
            <a:avLst/>
          </a:prstGeom>
          <a:noFill/>
        </p:spPr>
        <p:txBody>
          <a:bodyPr wrap="square" rtlCol="0">
            <a:spAutoFit/>
          </a:bodyPr>
          <a:lstStyle/>
          <a:p>
            <a:r>
              <a:rPr lang="it-IT" sz="2400" dirty="0">
                <a:latin typeface="Avenir Light" panose="020B0402020203020204" pitchFamily="34" charset="0"/>
              </a:rPr>
              <a:t>DEFINIZIONI ART.89</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i</a:t>
            </a:r>
            <a:r>
              <a:rPr lang="it-IT" sz="2000" dirty="0">
                <a:latin typeface="Avenir Light" panose="020B0402020203020204" pitchFamily="34" charset="0"/>
              </a:rPr>
              <a:t>) </a:t>
            </a:r>
            <a:r>
              <a:rPr lang="it-IT" sz="2000" b="1" dirty="0">
                <a:solidFill>
                  <a:srgbClr val="FFC000"/>
                </a:solidFill>
                <a:latin typeface="Avenir Light" panose="020B0402020203020204" pitchFamily="34" charset="0"/>
              </a:rPr>
              <a:t>impresa affidataria</a:t>
            </a:r>
            <a:r>
              <a:rPr lang="it-IT" sz="2000" dirty="0">
                <a:latin typeface="Avenir Light" panose="020B0402020203020204" pitchFamily="34" charset="0"/>
              </a:rPr>
              <a:t>: impresa titolare del contratto di appalto con </a:t>
            </a:r>
            <a:r>
              <a:rPr lang="it-IT" sz="2000" dirty="0" smtClean="0">
                <a:latin typeface="Avenir Light" panose="020B0402020203020204" pitchFamily="34" charset="0"/>
              </a:rPr>
              <a:t>il committente </a:t>
            </a:r>
            <a:r>
              <a:rPr lang="it-IT" sz="2000" dirty="0">
                <a:latin typeface="Avenir Light" panose="020B0402020203020204" pitchFamily="34" charset="0"/>
              </a:rPr>
              <a:t>che, nell'esecuzione dell'opera appaltata, </a:t>
            </a:r>
            <a:r>
              <a:rPr lang="it-IT" sz="2000" dirty="0" smtClean="0">
                <a:latin typeface="Avenir Light" panose="020B0402020203020204" pitchFamily="34" charset="0"/>
              </a:rPr>
              <a:t>può </a:t>
            </a:r>
            <a:r>
              <a:rPr lang="it-IT" sz="2000" dirty="0">
                <a:latin typeface="Avenir Light" panose="020B0402020203020204" pitchFamily="34" charset="0"/>
              </a:rPr>
              <a:t>avvalersi di imprese subappaltatrici o di lavoratori autonomi </a:t>
            </a:r>
            <a:r>
              <a:rPr lang="it-IT" sz="1600" dirty="0">
                <a:latin typeface="Avenir Light" panose="020B0402020203020204" pitchFamily="34" charset="0"/>
              </a:rPr>
              <a:t>((. Nel caso  in  cui  titolare del contratto di appalto sia un consorzio tra imprese  che svolga la funzione di promuovere la partecipazione delle imprese  aderenti  agli  appalti  pubblici  o privati, anche privo di personale  deputato alla esecuzione dei lavori, l'impresa affidataria </a:t>
            </a:r>
            <a:r>
              <a:rPr lang="it-IT" sz="1600" dirty="0" smtClean="0">
                <a:latin typeface="Avenir Light" panose="020B0402020203020204" pitchFamily="34" charset="0"/>
              </a:rPr>
              <a:t>è   </a:t>
            </a:r>
            <a:r>
              <a:rPr lang="it-IT" sz="1600" dirty="0">
                <a:latin typeface="Avenir Light" panose="020B0402020203020204" pitchFamily="34" charset="0"/>
              </a:rPr>
              <a:t>l'impresa   consorziata  assegnataria  dei  lavori  oggetto  del contratto   di   appalto   individuata  dal  consorzio  nell'atto  di assegnazione  dei  lavori  comunicato  al  committente  o, in caso di </a:t>
            </a:r>
            <a:r>
              <a:rPr lang="it-IT" sz="1600" dirty="0" smtClean="0">
                <a:latin typeface="Avenir Light" panose="020B0402020203020204" pitchFamily="34" charset="0"/>
              </a:rPr>
              <a:t>pluralità  </a:t>
            </a:r>
            <a:r>
              <a:rPr lang="it-IT" sz="1600" dirty="0">
                <a:latin typeface="Avenir Light" panose="020B0402020203020204" pitchFamily="34" charset="0"/>
              </a:rPr>
              <a:t>di  imprese  consorziate  assegnatarie  di lavori, quella indicata  nell'atto  di  assegnazione  dei  lavori  come affidataria, sempre che abbia espressamente accettato tale individuazione));</a:t>
            </a:r>
            <a:endParaRPr lang="it-IT" sz="1600" dirty="0" smtClean="0">
              <a:latin typeface="Avenir Light" panose="020B0402020203020204" pitchFamily="34" charset="0"/>
            </a:endParaRPr>
          </a:p>
        </p:txBody>
      </p:sp>
    </p:spTree>
    <p:extLst>
      <p:ext uri="{BB962C8B-B14F-4D97-AF65-F5344CB8AC3E}">
        <p14:creationId xmlns:p14="http://schemas.microsoft.com/office/powerpoint/2010/main" val="2226808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19</a:t>
            </a:fld>
            <a:endParaRPr lang="en-US" dirty="0"/>
          </a:p>
        </p:txBody>
      </p:sp>
      <p:sp>
        <p:nvSpPr>
          <p:cNvPr id="4" name="CasellaDiTesto 3"/>
          <p:cNvSpPr txBox="1"/>
          <p:nvPr/>
        </p:nvSpPr>
        <p:spPr>
          <a:xfrm>
            <a:off x="684212" y="710639"/>
            <a:ext cx="8744866" cy="2662267"/>
          </a:xfrm>
          <a:prstGeom prst="rect">
            <a:avLst/>
          </a:prstGeom>
          <a:noFill/>
        </p:spPr>
        <p:txBody>
          <a:bodyPr wrap="square" rtlCol="0">
            <a:spAutoFit/>
          </a:bodyPr>
          <a:lstStyle/>
          <a:p>
            <a:r>
              <a:rPr lang="it-IT" sz="2400" dirty="0">
                <a:latin typeface="Avenir Light" panose="020B0402020203020204" pitchFamily="34" charset="0"/>
              </a:rPr>
              <a:t>DEFINIZIONI ART.89</a:t>
            </a:r>
          </a:p>
          <a:p>
            <a:pPr algn="just"/>
            <a:endParaRPr lang="it-IT" sz="2300" dirty="0" smtClean="0">
              <a:latin typeface="Avenir Light" panose="020B0402020203020204" pitchFamily="34" charset="0"/>
            </a:endParaRPr>
          </a:p>
          <a:p>
            <a:pPr algn="just"/>
            <a:r>
              <a:rPr lang="it-IT" sz="2000" dirty="0">
                <a:latin typeface="Avenir Light" panose="020B0402020203020204" pitchFamily="34" charset="0"/>
              </a:rPr>
              <a:t>((i-bis)  </a:t>
            </a:r>
            <a:r>
              <a:rPr lang="it-IT" sz="2000" b="1" dirty="0">
                <a:solidFill>
                  <a:srgbClr val="FFC000"/>
                </a:solidFill>
                <a:latin typeface="Avenir Light" panose="020B0402020203020204" pitchFamily="34" charset="0"/>
              </a:rPr>
              <a:t>impresa esecutrice</a:t>
            </a:r>
            <a:r>
              <a:rPr lang="it-IT" sz="2000" dirty="0">
                <a:latin typeface="Avenir Light" panose="020B0402020203020204" pitchFamily="34" charset="0"/>
              </a:rPr>
              <a:t>: impresa che esegue un'opera o parte di essa impegnando proprie risorse umane e materiali</a:t>
            </a:r>
            <a:r>
              <a:rPr lang="it-IT" sz="20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l) </a:t>
            </a:r>
            <a:r>
              <a:rPr lang="it-IT" sz="2000" b="1" dirty="0" smtClean="0">
                <a:solidFill>
                  <a:srgbClr val="FFC000"/>
                </a:solidFill>
                <a:latin typeface="Avenir Light" panose="020B0402020203020204" pitchFamily="34" charset="0"/>
              </a:rPr>
              <a:t>idoneità tecnico-professionale</a:t>
            </a:r>
            <a:r>
              <a:rPr lang="it-IT" sz="2000" dirty="0">
                <a:latin typeface="Avenir Light" panose="020B0402020203020204" pitchFamily="34" charset="0"/>
              </a:rPr>
              <a:t>: </a:t>
            </a:r>
            <a:r>
              <a:rPr lang="it-IT" sz="2000" dirty="0" smtClean="0">
                <a:latin typeface="Avenir Light" panose="020B0402020203020204" pitchFamily="34" charset="0"/>
              </a:rPr>
              <a:t>possesso di capacità </a:t>
            </a:r>
            <a:r>
              <a:rPr lang="it-IT" sz="2000" dirty="0">
                <a:latin typeface="Avenir Light" panose="020B0402020203020204" pitchFamily="34" charset="0"/>
              </a:rPr>
              <a:t>organizzative, </a:t>
            </a:r>
            <a:r>
              <a:rPr lang="it-IT" sz="2000" dirty="0" smtClean="0">
                <a:latin typeface="Avenir Light" panose="020B0402020203020204" pitchFamily="34" charset="0"/>
              </a:rPr>
              <a:t>nonché disponibilità di </a:t>
            </a:r>
            <a:r>
              <a:rPr lang="it-IT" sz="2000" dirty="0">
                <a:latin typeface="Avenir Light" panose="020B0402020203020204" pitchFamily="34" charset="0"/>
              </a:rPr>
              <a:t>forza lavoro, di macchine e di attrezzature, in riferimento ((ai lavori da realizzare)).</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3254198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1487" y="3395382"/>
            <a:ext cx="4199965"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CasellaDiTesto 3"/>
          <p:cNvSpPr txBox="1"/>
          <p:nvPr/>
        </p:nvSpPr>
        <p:spPr>
          <a:xfrm>
            <a:off x="684212" y="710639"/>
            <a:ext cx="8744866" cy="5509200"/>
          </a:xfrm>
          <a:prstGeom prst="rect">
            <a:avLst/>
          </a:prstGeom>
          <a:noFill/>
        </p:spPr>
        <p:txBody>
          <a:bodyPr wrap="square" rtlCol="0">
            <a:spAutoFit/>
          </a:bodyPr>
          <a:lstStyle/>
          <a:p>
            <a:pPr algn="ctr"/>
            <a:r>
              <a:rPr lang="it-IT" sz="3200" dirty="0" smtClean="0">
                <a:solidFill>
                  <a:srgbClr val="FFC000"/>
                </a:solidFill>
                <a:latin typeface="Avenir Light" panose="020B0402020203020204" pitchFamily="34" charset="0"/>
              </a:rPr>
              <a:t>DECRETO LEGISLATIVO </a:t>
            </a:r>
          </a:p>
          <a:p>
            <a:pPr algn="ctr"/>
            <a:r>
              <a:rPr lang="it-IT" sz="3200" dirty="0" smtClean="0">
                <a:solidFill>
                  <a:srgbClr val="FFC000"/>
                </a:solidFill>
                <a:latin typeface="Avenir Light" panose="020B0402020203020204" pitchFamily="34" charset="0"/>
              </a:rPr>
              <a:t>9 APRILE 2008 N.81</a:t>
            </a:r>
          </a:p>
          <a:p>
            <a:endParaRPr lang="it-IT" sz="3200" dirty="0">
              <a:solidFill>
                <a:srgbClr val="FFC000"/>
              </a:solidFill>
              <a:latin typeface="Avenir Light" panose="020B0402020203020204" pitchFamily="34" charset="0"/>
            </a:endParaRPr>
          </a:p>
          <a:p>
            <a:pPr algn="ctr"/>
            <a:r>
              <a:rPr lang="it-IT" sz="3200" dirty="0" smtClean="0">
                <a:solidFill>
                  <a:srgbClr val="FFC000"/>
                </a:solidFill>
                <a:latin typeface="Avenir Light" panose="020B0402020203020204" pitchFamily="34" charset="0"/>
              </a:rPr>
              <a:t>Titolo IV</a:t>
            </a:r>
          </a:p>
          <a:p>
            <a:endParaRPr lang="it-IT" sz="3200" dirty="0">
              <a:latin typeface="Avenir Light" panose="020B0402020203020204" pitchFamily="34" charset="0"/>
            </a:endParaRPr>
          </a:p>
          <a:p>
            <a:pPr algn="ctr"/>
            <a:r>
              <a:rPr lang="it-IT" sz="3200" dirty="0" smtClean="0">
                <a:solidFill>
                  <a:srgbClr val="FFC000"/>
                </a:solidFill>
                <a:latin typeface="Avenir Light" panose="020B0402020203020204" pitchFamily="34" charset="0"/>
              </a:rPr>
              <a:t>CANTIERI </a:t>
            </a:r>
            <a:r>
              <a:rPr lang="it-IT" sz="3200" dirty="0">
                <a:solidFill>
                  <a:srgbClr val="FFC000"/>
                </a:solidFill>
                <a:latin typeface="Avenir Light" panose="020B0402020203020204" pitchFamily="34" charset="0"/>
              </a:rPr>
              <a:t>TEMPORANEI O MOBILI </a:t>
            </a:r>
            <a:endParaRPr lang="it-IT" sz="3200" dirty="0" smtClean="0">
              <a:solidFill>
                <a:srgbClr val="FFC000"/>
              </a:solidFill>
              <a:latin typeface="Avenir Light" panose="020B0402020203020204" pitchFamily="34" charset="0"/>
            </a:endParaRPr>
          </a:p>
          <a:p>
            <a:pPr algn="ctr"/>
            <a:endParaRPr lang="it-IT" sz="3200" dirty="0" smtClean="0">
              <a:latin typeface="Avenir Light" panose="020B0402020203020204" pitchFamily="34" charset="0"/>
            </a:endParaRPr>
          </a:p>
          <a:p>
            <a:pPr algn="ctr"/>
            <a:r>
              <a:rPr lang="it-IT" sz="3200" dirty="0" smtClean="0">
                <a:solidFill>
                  <a:srgbClr val="FFC000"/>
                </a:solidFill>
                <a:latin typeface="Avenir Light" panose="020B0402020203020204" pitchFamily="34" charset="0"/>
              </a:rPr>
              <a:t>Capo </a:t>
            </a:r>
            <a:r>
              <a:rPr lang="it-IT" sz="3200" dirty="0">
                <a:solidFill>
                  <a:srgbClr val="FFC000"/>
                </a:solidFill>
                <a:latin typeface="Avenir Light" panose="020B0402020203020204" pitchFamily="34" charset="0"/>
              </a:rPr>
              <a:t>I </a:t>
            </a:r>
            <a:endParaRPr lang="it-IT" sz="3200" dirty="0" smtClean="0">
              <a:solidFill>
                <a:srgbClr val="FFC000"/>
              </a:solidFill>
              <a:latin typeface="Avenir Light" panose="020B0402020203020204" pitchFamily="34" charset="0"/>
            </a:endParaRPr>
          </a:p>
          <a:p>
            <a:pPr algn="ctr"/>
            <a:endParaRPr lang="it-IT" sz="3200" dirty="0">
              <a:latin typeface="Avenir Light" panose="020B0402020203020204" pitchFamily="34" charset="0"/>
            </a:endParaRPr>
          </a:p>
          <a:p>
            <a:pPr algn="ctr"/>
            <a:r>
              <a:rPr lang="it-IT" sz="3200" dirty="0" smtClean="0">
                <a:latin typeface="Avenir Light" panose="020B0402020203020204" pitchFamily="34" charset="0"/>
              </a:rPr>
              <a:t>Misure </a:t>
            </a:r>
            <a:r>
              <a:rPr lang="it-IT" sz="3200" dirty="0">
                <a:latin typeface="Avenir Light" panose="020B0402020203020204" pitchFamily="34" charset="0"/>
              </a:rPr>
              <a:t>per la salute e sicurezza nei cantieri temporanei o mobili</a:t>
            </a:r>
          </a:p>
        </p:txBody>
      </p:sp>
    </p:spTree>
    <p:extLst>
      <p:ext uri="{BB962C8B-B14F-4D97-AF65-F5344CB8AC3E}">
        <p14:creationId xmlns:p14="http://schemas.microsoft.com/office/powerpoint/2010/main" val="3254442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2718" y="3404151"/>
            <a:ext cx="4217504"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20</a:t>
            </a:fld>
            <a:endParaRPr lang="en-US" dirty="0"/>
          </a:p>
        </p:txBody>
      </p:sp>
      <p:sp>
        <p:nvSpPr>
          <p:cNvPr id="4" name="Rettangolo 3"/>
          <p:cNvSpPr/>
          <p:nvPr/>
        </p:nvSpPr>
        <p:spPr>
          <a:xfrm>
            <a:off x="673100" y="679572"/>
            <a:ext cx="9550400" cy="9633406"/>
          </a:xfrm>
          <a:prstGeom prst="rect">
            <a:avLst/>
          </a:prstGeom>
        </p:spPr>
        <p:txBody>
          <a:bodyPr wrap="square">
            <a:spAutoFit/>
          </a:bodyPr>
          <a:lstStyle/>
          <a:p>
            <a:r>
              <a:rPr lang="it-IT" sz="2800" dirty="0" smtClean="0">
                <a:latin typeface="Avenir Light" panose="020B0402020203020204" pitchFamily="34" charset="0"/>
              </a:rPr>
              <a:t>OBBLIGHI e RESPONSABILITA’ </a:t>
            </a:r>
          </a:p>
          <a:p>
            <a:endParaRPr lang="it-IT" sz="2400" dirty="0">
              <a:latin typeface="Avenir Light" panose="020B0402020203020204" pitchFamily="34" charset="0"/>
            </a:endParaRPr>
          </a:p>
          <a:p>
            <a:r>
              <a:rPr lang="it-IT" sz="2000" dirty="0" smtClean="0">
                <a:latin typeface="Avenir Light" panose="020B0402020203020204" pitchFamily="34" charset="0"/>
                <a:sym typeface="Wingdings" panose="05000000000000000000" pitchFamily="2" charset="2"/>
              </a:rPr>
              <a:t>Gli articoli raccolgono gli obblighi e le responsabilità dei soggetti coinvolti nella sicurezza:</a:t>
            </a:r>
          </a:p>
          <a:p>
            <a:endParaRPr lang="it-IT" sz="2000" dirty="0">
              <a:latin typeface="Avenir Light" panose="020B0402020203020204" pitchFamily="34" charset="0"/>
              <a:sym typeface="Wingdings" panose="05000000000000000000" pitchFamily="2" charset="2"/>
            </a:endParaRPr>
          </a:p>
          <a:p>
            <a:pPr marL="342900" indent="-342900">
              <a:buFont typeface="Arial" panose="020B0604020202020204" pitchFamily="34" charset="0"/>
              <a:buChar char="•"/>
            </a:pPr>
            <a:r>
              <a:rPr lang="it-IT" sz="2000" dirty="0" smtClean="0">
                <a:latin typeface="Avenir Light" panose="020B0402020203020204" pitchFamily="34" charset="0"/>
                <a:sym typeface="Wingdings" panose="05000000000000000000" pitchFamily="2" charset="2"/>
              </a:rPr>
              <a:t>Committente o responsabile dei lavori art.90</a:t>
            </a:r>
          </a:p>
          <a:p>
            <a:pPr marL="342900" indent="-342900">
              <a:buFont typeface="Arial" panose="020B0604020202020204" pitchFamily="34" charset="0"/>
              <a:buChar char="•"/>
            </a:pPr>
            <a:r>
              <a:rPr lang="it-IT" sz="2000" dirty="0">
                <a:latin typeface="Avenir Light" panose="020B0402020203020204" pitchFamily="34" charset="0"/>
              </a:rPr>
              <a:t>C</a:t>
            </a:r>
            <a:r>
              <a:rPr lang="it-IT" sz="2000" dirty="0" smtClean="0">
                <a:latin typeface="Avenir Light" panose="020B0402020203020204" pitchFamily="34" charset="0"/>
              </a:rPr>
              <a:t>oordinatore </a:t>
            </a:r>
            <a:r>
              <a:rPr lang="it-IT" sz="2000" dirty="0">
                <a:latin typeface="Avenir Light" panose="020B0402020203020204" pitchFamily="34" charset="0"/>
              </a:rPr>
              <a:t>per la progettazione (</a:t>
            </a:r>
            <a:r>
              <a:rPr lang="it-IT" sz="2000" dirty="0" err="1">
                <a:latin typeface="Avenir Light" panose="020B0402020203020204" pitchFamily="34" charset="0"/>
              </a:rPr>
              <a:t>csp</a:t>
            </a:r>
            <a:r>
              <a:rPr lang="it-IT" sz="2000" dirty="0" smtClean="0">
                <a:latin typeface="Avenir Light" panose="020B0402020203020204" pitchFamily="34" charset="0"/>
              </a:rPr>
              <a:t>) art.91</a:t>
            </a:r>
          </a:p>
          <a:p>
            <a:pPr marL="342900" indent="-342900">
              <a:buFont typeface="Arial" panose="020B0604020202020204" pitchFamily="34" charset="0"/>
              <a:buChar char="•"/>
            </a:pPr>
            <a:r>
              <a:rPr lang="it-IT" sz="2000" dirty="0">
                <a:latin typeface="Avenir Light" panose="020B0402020203020204" pitchFamily="34" charset="0"/>
              </a:rPr>
              <a:t>Obblighi del coordinatore per l'esecuzione dei lavori (</a:t>
            </a:r>
            <a:r>
              <a:rPr lang="it-IT" sz="2000" dirty="0" err="1">
                <a:latin typeface="Avenir Light" panose="020B0402020203020204" pitchFamily="34" charset="0"/>
              </a:rPr>
              <a:t>cse</a:t>
            </a:r>
            <a:r>
              <a:rPr lang="it-IT" sz="2000" dirty="0" smtClean="0">
                <a:latin typeface="Avenir Light" panose="020B0402020203020204" pitchFamily="34" charset="0"/>
              </a:rPr>
              <a:t>) art.92</a:t>
            </a:r>
          </a:p>
          <a:p>
            <a:pPr marL="342900" indent="-342900">
              <a:buFont typeface="Arial" panose="020B0604020202020204" pitchFamily="34" charset="0"/>
              <a:buChar char="•"/>
            </a:pPr>
            <a:r>
              <a:rPr lang="it-IT" sz="2000" dirty="0" smtClean="0">
                <a:latin typeface="Avenir Light" panose="020B0402020203020204" pitchFamily="34" charset="0"/>
              </a:rPr>
              <a:t>Responsabilità </a:t>
            </a:r>
            <a:r>
              <a:rPr lang="it-IT" sz="2000" dirty="0">
                <a:latin typeface="Avenir Light" panose="020B0402020203020204" pitchFamily="34" charset="0"/>
              </a:rPr>
              <a:t>dei committenti e dei responsabili dei </a:t>
            </a:r>
            <a:r>
              <a:rPr lang="it-IT" sz="2000" dirty="0" smtClean="0">
                <a:latin typeface="Avenir Light" panose="020B0402020203020204" pitchFamily="34" charset="0"/>
              </a:rPr>
              <a:t>lavori art.93</a:t>
            </a:r>
          </a:p>
          <a:p>
            <a:pPr marL="342900" indent="-342900">
              <a:buFont typeface="Arial" panose="020B0604020202020204" pitchFamily="34" charset="0"/>
              <a:buChar char="•"/>
            </a:pPr>
            <a:r>
              <a:rPr lang="it-IT" sz="2000" dirty="0">
                <a:latin typeface="Avenir Light" panose="020B0402020203020204" pitchFamily="34" charset="0"/>
              </a:rPr>
              <a:t>Obblighi dei lavoratori </a:t>
            </a:r>
            <a:r>
              <a:rPr lang="it-IT" sz="2000" dirty="0" smtClean="0">
                <a:latin typeface="Avenir Light" panose="020B0402020203020204" pitchFamily="34" charset="0"/>
              </a:rPr>
              <a:t>autonomi art.94</a:t>
            </a:r>
          </a:p>
          <a:p>
            <a:pPr marL="342900" indent="-342900">
              <a:buFont typeface="Arial" panose="020B0604020202020204" pitchFamily="34" charset="0"/>
              <a:buChar char="•"/>
            </a:pPr>
            <a:r>
              <a:rPr lang="it-IT" sz="2000" dirty="0">
                <a:latin typeface="Avenir Light" panose="020B0402020203020204" pitchFamily="34" charset="0"/>
              </a:rPr>
              <a:t>Misure generali di </a:t>
            </a:r>
            <a:r>
              <a:rPr lang="it-IT" sz="2000" dirty="0" smtClean="0">
                <a:latin typeface="Avenir Light" panose="020B0402020203020204" pitchFamily="34" charset="0"/>
              </a:rPr>
              <a:t>tutela art.95</a:t>
            </a:r>
          </a:p>
          <a:p>
            <a:pPr marL="342900" indent="-342900">
              <a:buFont typeface="Arial" panose="020B0604020202020204" pitchFamily="34" charset="0"/>
              <a:buChar char="•"/>
            </a:pPr>
            <a:r>
              <a:rPr lang="it-IT" sz="2000" dirty="0">
                <a:latin typeface="Avenir Light" panose="020B0402020203020204" pitchFamily="34" charset="0"/>
              </a:rPr>
              <a:t>Obblighi dei datori di lavoro, dei dirigenti e dei </a:t>
            </a:r>
            <a:r>
              <a:rPr lang="it-IT" sz="2000" dirty="0" smtClean="0">
                <a:latin typeface="Avenir Light" panose="020B0402020203020204" pitchFamily="34" charset="0"/>
              </a:rPr>
              <a:t>preposti art.96</a:t>
            </a:r>
          </a:p>
          <a:p>
            <a:pPr marL="342900" indent="-342900">
              <a:buFont typeface="Arial" panose="020B0604020202020204" pitchFamily="34" charset="0"/>
              <a:buChar char="•"/>
            </a:pPr>
            <a:r>
              <a:rPr lang="it-IT" sz="2000" dirty="0">
                <a:latin typeface="Avenir Light" panose="020B0402020203020204" pitchFamily="34" charset="0"/>
              </a:rPr>
              <a:t>Obblighi del datore di lavoro dell'impresa </a:t>
            </a:r>
            <a:r>
              <a:rPr lang="it-IT" sz="2000" dirty="0" smtClean="0">
                <a:latin typeface="Avenir Light" panose="020B0402020203020204" pitchFamily="34" charset="0"/>
              </a:rPr>
              <a:t>affidataria art.97</a:t>
            </a:r>
          </a:p>
          <a:p>
            <a:endParaRPr lang="it-IT" sz="2000" dirty="0">
              <a:latin typeface="Avenir Light" panose="020B0402020203020204" pitchFamily="34" charset="0"/>
            </a:endParaRPr>
          </a:p>
          <a:p>
            <a:endParaRPr lang="it-IT" sz="2000" dirty="0" smtClean="0">
              <a:latin typeface="Avenir Light" panose="020B0402020203020204" pitchFamily="34" charset="0"/>
            </a:endParaRPr>
          </a:p>
          <a:p>
            <a:endParaRPr lang="it-IT" sz="2000" dirty="0">
              <a:latin typeface="Avenir Light" panose="020B0402020203020204" pitchFamily="34" charset="0"/>
            </a:endParaRPr>
          </a:p>
          <a:p>
            <a:endParaRPr lang="it-IT" sz="2000" b="1" dirty="0">
              <a:solidFill>
                <a:srgbClr val="FFC000"/>
              </a:solidFill>
              <a:latin typeface="Avenir Light" panose="020B0402020203020204" pitchFamily="34" charset="0"/>
            </a:endParaRPr>
          </a:p>
          <a:p>
            <a:endParaRPr lang="it-IT" sz="2000" dirty="0" smtClean="0">
              <a:latin typeface="Avenir Light" panose="020B0402020203020204" pitchFamily="34" charset="0"/>
            </a:endParaRPr>
          </a:p>
          <a:p>
            <a:endParaRPr lang="it-IT" sz="2000" dirty="0">
              <a:latin typeface="Avenir Light" panose="020B0402020203020204" pitchFamily="34" charset="0"/>
            </a:endParaRPr>
          </a:p>
          <a:p>
            <a:endParaRPr lang="it-IT" sz="2000" dirty="0">
              <a:latin typeface="Avenir Light" panose="020B0402020203020204" pitchFamily="34" charset="0"/>
            </a:endParaRPr>
          </a:p>
          <a:p>
            <a:endParaRPr lang="it-IT" sz="2000" dirty="0" smtClean="0">
              <a:latin typeface="Avenir Light" panose="020B0402020203020204" pitchFamily="34" charset="0"/>
            </a:endParaRPr>
          </a:p>
          <a:p>
            <a:endParaRPr lang="it-IT" sz="2000" dirty="0">
              <a:latin typeface="Avenir Light" panose="020B0402020203020204" pitchFamily="34" charset="0"/>
            </a:endParaRPr>
          </a:p>
          <a:p>
            <a:endParaRPr lang="it-IT" sz="2000" dirty="0">
              <a:latin typeface="Avenir Light" panose="020B0402020203020204" pitchFamily="34" charset="0"/>
            </a:endParaRPr>
          </a:p>
          <a:p>
            <a:endParaRPr lang="it-IT" sz="2000" dirty="0" smtClean="0">
              <a:latin typeface="Avenir Light" panose="020B0402020203020204" pitchFamily="34" charset="0"/>
              <a:sym typeface="Wingdings" panose="05000000000000000000" pitchFamily="2" charset="2"/>
            </a:endParaRPr>
          </a:p>
          <a:p>
            <a:endParaRPr lang="it-IT" sz="2000" dirty="0" smtClean="0">
              <a:latin typeface="Avenir Light" panose="020B0402020203020204" pitchFamily="34" charset="0"/>
              <a:sym typeface="Wingdings" panose="05000000000000000000" pitchFamily="2" charset="2"/>
            </a:endParaRPr>
          </a:p>
          <a:p>
            <a:endParaRPr lang="it-IT" sz="2000" dirty="0" smtClean="0">
              <a:latin typeface="Avenir Light" panose="020B0402020203020204" pitchFamily="34" charset="0"/>
              <a:sym typeface="Wingdings" panose="05000000000000000000" pitchFamily="2" charset="2"/>
            </a:endParaRPr>
          </a:p>
          <a:p>
            <a:pPr algn="just"/>
            <a:endParaRPr lang="it-IT" sz="2000" dirty="0" smtClean="0">
              <a:latin typeface="Avenir Light" panose="020B0402020203020204" pitchFamily="34" charset="0"/>
            </a:endParaRP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Tree>
    <p:extLst>
      <p:ext uri="{BB962C8B-B14F-4D97-AF65-F5344CB8AC3E}">
        <p14:creationId xmlns:p14="http://schemas.microsoft.com/office/powerpoint/2010/main" val="3121757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6109" y="3400760"/>
            <a:ext cx="4210722"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21</a:t>
            </a:fld>
            <a:endParaRPr lang="en-US" dirty="0"/>
          </a:p>
        </p:txBody>
      </p:sp>
      <p:sp>
        <p:nvSpPr>
          <p:cNvPr id="4" name="CasellaDiTesto 3"/>
          <p:cNvSpPr txBox="1"/>
          <p:nvPr/>
        </p:nvSpPr>
        <p:spPr>
          <a:xfrm>
            <a:off x="684212" y="710639"/>
            <a:ext cx="8744866" cy="5401479"/>
          </a:xfrm>
          <a:prstGeom prst="rect">
            <a:avLst/>
          </a:prstGeom>
          <a:noFill/>
        </p:spPr>
        <p:txBody>
          <a:bodyPr wrap="square" rtlCol="0">
            <a:spAutoFit/>
          </a:bodyPr>
          <a:lstStyle/>
          <a:p>
            <a:r>
              <a:rPr lang="it-IT" sz="2400" dirty="0">
                <a:latin typeface="Avenir Light" panose="020B0402020203020204" pitchFamily="34" charset="0"/>
              </a:rPr>
              <a:t>OBBLIGHI ART. 90</a:t>
            </a:r>
          </a:p>
          <a:p>
            <a:endParaRPr lang="it-IT" sz="2400" dirty="0" smtClean="0">
              <a:latin typeface="Avenir Light" panose="020B0402020203020204" pitchFamily="34" charset="0"/>
            </a:endParaRPr>
          </a:p>
          <a:p>
            <a:r>
              <a:rPr lang="it-IT" sz="2400" dirty="0" smtClean="0">
                <a:latin typeface="Avenir Light" panose="020B0402020203020204" pitchFamily="34" charset="0"/>
              </a:rPr>
              <a:t>Obblighi </a:t>
            </a:r>
            <a:r>
              <a:rPr lang="it-IT" sz="2400" dirty="0">
                <a:latin typeface="Avenir Light" panose="020B0402020203020204" pitchFamily="34" charset="0"/>
              </a:rPr>
              <a:t>del </a:t>
            </a:r>
            <a:r>
              <a:rPr lang="it-IT" sz="2400" b="1" dirty="0">
                <a:solidFill>
                  <a:srgbClr val="FFC000"/>
                </a:solidFill>
                <a:latin typeface="Avenir Light" panose="020B0402020203020204" pitchFamily="34" charset="0"/>
              </a:rPr>
              <a:t>committente</a:t>
            </a:r>
            <a:r>
              <a:rPr lang="it-IT" sz="2400" dirty="0">
                <a:latin typeface="Avenir Light" panose="020B0402020203020204" pitchFamily="34" charset="0"/>
              </a:rPr>
              <a:t> o del </a:t>
            </a:r>
            <a:r>
              <a:rPr lang="it-IT" sz="2400" b="1" dirty="0">
                <a:solidFill>
                  <a:srgbClr val="FFC000"/>
                </a:solidFill>
                <a:latin typeface="Avenir Light" panose="020B0402020203020204" pitchFamily="34" charset="0"/>
              </a:rPr>
              <a:t>responsabile dei </a:t>
            </a:r>
            <a:r>
              <a:rPr lang="it-IT" sz="2400" b="1" dirty="0" smtClean="0">
                <a:solidFill>
                  <a:srgbClr val="FFC000"/>
                </a:solidFill>
                <a:latin typeface="Avenir Light" panose="020B0402020203020204" pitchFamily="34" charset="0"/>
              </a:rPr>
              <a:t>lavori</a:t>
            </a:r>
          </a:p>
          <a:p>
            <a:endParaRPr lang="it-IT" sz="2000" dirty="0" smtClean="0">
              <a:latin typeface="Avenir Light" panose="020B0402020203020204" pitchFamily="34" charset="0"/>
            </a:endParaRPr>
          </a:p>
          <a:p>
            <a:pPr algn="just"/>
            <a:r>
              <a:rPr lang="it-IT" sz="2300" dirty="0" smtClean="0">
                <a:latin typeface="Avenir Light" panose="020B0402020203020204" pitchFamily="34" charset="0"/>
              </a:rPr>
              <a:t>((</a:t>
            </a:r>
            <a:r>
              <a:rPr lang="it-IT" sz="2300" dirty="0">
                <a:latin typeface="Avenir Light" panose="020B0402020203020204" pitchFamily="34" charset="0"/>
              </a:rPr>
              <a:t>1.  </a:t>
            </a:r>
            <a:r>
              <a:rPr lang="it-IT" sz="2300" dirty="0">
                <a:solidFill>
                  <a:srgbClr val="FFC000"/>
                </a:solidFill>
                <a:latin typeface="Avenir Light" panose="020B0402020203020204" pitchFamily="34" charset="0"/>
              </a:rPr>
              <a:t>Il  committente  </a:t>
            </a:r>
            <a:r>
              <a:rPr lang="it-IT" sz="2300" dirty="0">
                <a:latin typeface="Avenir Light" panose="020B0402020203020204" pitchFamily="34" charset="0"/>
              </a:rPr>
              <a:t>o  il </a:t>
            </a:r>
            <a:r>
              <a:rPr lang="it-IT" sz="2300" dirty="0">
                <a:solidFill>
                  <a:srgbClr val="FFC000"/>
                </a:solidFill>
                <a:latin typeface="Avenir Light" panose="020B0402020203020204" pitchFamily="34" charset="0"/>
              </a:rPr>
              <a:t>responsabile dei lavori, </a:t>
            </a:r>
            <a:r>
              <a:rPr lang="it-IT" sz="2300" dirty="0">
                <a:latin typeface="Avenir Light" panose="020B0402020203020204" pitchFamily="34" charset="0"/>
              </a:rPr>
              <a:t>nelle fasi di progettazione  dell'opera,  si  </a:t>
            </a:r>
            <a:r>
              <a:rPr lang="it-IT" sz="2300" dirty="0">
                <a:solidFill>
                  <a:srgbClr val="FFC000"/>
                </a:solidFill>
                <a:latin typeface="Avenir Light" panose="020B0402020203020204" pitchFamily="34" charset="0"/>
              </a:rPr>
              <a:t>attiene  ai  principi  e  alle misure generali </a:t>
            </a:r>
            <a:r>
              <a:rPr lang="it-IT" sz="2300" dirty="0" smtClean="0">
                <a:solidFill>
                  <a:srgbClr val="FFC000"/>
                </a:solidFill>
                <a:latin typeface="Avenir Light" panose="020B0402020203020204" pitchFamily="34" charset="0"/>
              </a:rPr>
              <a:t>di tutela</a:t>
            </a:r>
            <a:r>
              <a:rPr lang="it-IT" sz="2300" dirty="0" smtClean="0">
                <a:latin typeface="Avenir Light" panose="020B0402020203020204" pitchFamily="34" charset="0"/>
              </a:rPr>
              <a:t>  </a:t>
            </a:r>
            <a:r>
              <a:rPr lang="it-IT" sz="2300" dirty="0">
                <a:latin typeface="Avenir Light" panose="020B0402020203020204" pitchFamily="34" charset="0"/>
              </a:rPr>
              <a:t>di  cui  all'articolo 15, in </a:t>
            </a:r>
            <a:r>
              <a:rPr lang="it-IT" sz="2300" dirty="0" smtClean="0">
                <a:latin typeface="Avenir Light" panose="020B0402020203020204" pitchFamily="34" charset="0"/>
              </a:rPr>
              <a:t>particolare: a) al </a:t>
            </a:r>
            <a:r>
              <a:rPr lang="it-IT" sz="2300" dirty="0">
                <a:latin typeface="Avenir Light" panose="020B0402020203020204" pitchFamily="34" charset="0"/>
              </a:rPr>
              <a:t>momento delle scelte architettoniche, tecniche ed organizzative, onde pianificare </a:t>
            </a:r>
            <a:r>
              <a:rPr lang="it-IT" sz="2300" dirty="0" smtClean="0">
                <a:latin typeface="Avenir Light" panose="020B0402020203020204" pitchFamily="34" charset="0"/>
              </a:rPr>
              <a:t>i vari lavori o fasi di lavoro che </a:t>
            </a:r>
            <a:r>
              <a:rPr lang="it-IT" sz="2300" dirty="0">
                <a:latin typeface="Avenir Light" panose="020B0402020203020204" pitchFamily="34" charset="0"/>
              </a:rPr>
              <a:t>si svolgeranno simultaneamente o </a:t>
            </a:r>
            <a:r>
              <a:rPr lang="it-IT" sz="2300" dirty="0" smtClean="0">
                <a:latin typeface="Avenir Light" panose="020B0402020203020204" pitchFamily="34" charset="0"/>
              </a:rPr>
              <a:t>successivamente; b</a:t>
            </a:r>
            <a:r>
              <a:rPr lang="it-IT" sz="2300" dirty="0">
                <a:latin typeface="Avenir Light" panose="020B0402020203020204" pitchFamily="34" charset="0"/>
              </a:rPr>
              <a:t>) all'atto della previsione della durata di realizzazione di questi vari lavori o fasi di lavoro. </a:t>
            </a:r>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1-bis</a:t>
            </a:r>
            <a:r>
              <a:rPr lang="it-IT" sz="2300" dirty="0">
                <a:latin typeface="Avenir Light" panose="020B0402020203020204" pitchFamily="34" charset="0"/>
              </a:rPr>
              <a:t>.  Per  i  lavori  pubblici l'attuazione di quanto previsto al comma 1 avviene nel rispetto dei compiti attribuiti al responsabile del procedimento e al progettista.))</a:t>
            </a:r>
          </a:p>
          <a:p>
            <a:pPr algn="just"/>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1001995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4177" y="3392692"/>
            <a:ext cx="4194586"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22</a:t>
            </a:fld>
            <a:endParaRPr lang="en-US" dirty="0"/>
          </a:p>
        </p:txBody>
      </p:sp>
      <p:sp>
        <p:nvSpPr>
          <p:cNvPr id="4" name="CasellaDiTesto 3"/>
          <p:cNvSpPr txBox="1"/>
          <p:nvPr/>
        </p:nvSpPr>
        <p:spPr>
          <a:xfrm>
            <a:off x="684212" y="710639"/>
            <a:ext cx="8744866" cy="4001095"/>
          </a:xfrm>
          <a:prstGeom prst="rect">
            <a:avLst/>
          </a:prstGeom>
          <a:noFill/>
        </p:spPr>
        <p:txBody>
          <a:bodyPr wrap="square" rtlCol="0">
            <a:spAutoFit/>
          </a:bodyPr>
          <a:lstStyle/>
          <a:p>
            <a:r>
              <a:rPr lang="it-IT" sz="2400" dirty="0">
                <a:latin typeface="Avenir Light" panose="020B0402020203020204" pitchFamily="34" charset="0"/>
              </a:rPr>
              <a:t>OBBLIGHI ART. 90</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2. Il  </a:t>
            </a:r>
            <a:r>
              <a:rPr lang="it-IT" sz="2300" dirty="0">
                <a:solidFill>
                  <a:srgbClr val="FFC000"/>
                </a:solidFill>
                <a:latin typeface="Avenir Light" panose="020B0402020203020204" pitchFamily="34" charset="0"/>
              </a:rPr>
              <a:t>committente  o il responsabile dei lavori, nella fase della progettazione dell'opera</a:t>
            </a:r>
            <a:r>
              <a:rPr lang="it-IT" sz="2300" dirty="0">
                <a:latin typeface="Avenir Light" panose="020B0402020203020204" pitchFamily="34" charset="0"/>
              </a:rPr>
              <a:t>, ((prende in considerazione)) </a:t>
            </a:r>
            <a:r>
              <a:rPr lang="it-IT" sz="2300" dirty="0">
                <a:solidFill>
                  <a:srgbClr val="FFC000"/>
                </a:solidFill>
                <a:latin typeface="Avenir Light" panose="020B0402020203020204" pitchFamily="34" charset="0"/>
              </a:rPr>
              <a:t>i documenti </a:t>
            </a:r>
            <a:r>
              <a:rPr lang="it-IT" sz="2300" dirty="0">
                <a:latin typeface="Avenir Light" panose="020B0402020203020204" pitchFamily="34" charset="0"/>
              </a:rPr>
              <a:t>di cui all'articolo 91, comma 1, lettere a) e b</a:t>
            </a:r>
            <a:r>
              <a:rPr lang="it-IT" sz="2300" dirty="0" smtClean="0">
                <a:latin typeface="Avenir Light" panose="020B0402020203020204" pitchFamily="34" charset="0"/>
              </a:rPr>
              <a:t>).</a:t>
            </a:r>
          </a:p>
          <a:p>
            <a:pPr algn="just"/>
            <a:endParaRPr lang="it-IT" sz="2300" dirty="0" smtClean="0">
              <a:latin typeface="Avenir Light" panose="020B0402020203020204" pitchFamily="34" charset="0"/>
            </a:endParaRPr>
          </a:p>
          <a:p>
            <a:pPr algn="just"/>
            <a:r>
              <a:rPr lang="it-IT" sz="2300" dirty="0">
                <a:latin typeface="Avenir Light" panose="020B0402020203020204" pitchFamily="34" charset="0"/>
              </a:rPr>
              <a:t>3.  </a:t>
            </a:r>
            <a:r>
              <a:rPr lang="it-IT" sz="2300" dirty="0">
                <a:solidFill>
                  <a:srgbClr val="FFC000"/>
                </a:solidFill>
                <a:latin typeface="Avenir Light" panose="020B0402020203020204" pitchFamily="34" charset="0"/>
              </a:rPr>
              <a:t>Nei  cantieri  in  cui  </a:t>
            </a:r>
            <a:r>
              <a:rPr lang="it-IT" sz="2300" dirty="0" smtClean="0">
                <a:solidFill>
                  <a:srgbClr val="FFC000"/>
                </a:solidFill>
                <a:latin typeface="Avenir Light" panose="020B0402020203020204" pitchFamily="34" charset="0"/>
              </a:rPr>
              <a:t>è </a:t>
            </a:r>
            <a:r>
              <a:rPr lang="it-IT" sz="2300" dirty="0">
                <a:solidFill>
                  <a:srgbClr val="FFC000"/>
                </a:solidFill>
                <a:latin typeface="Avenir Light" panose="020B0402020203020204" pitchFamily="34" charset="0"/>
              </a:rPr>
              <a:t>prevista la presenza di </a:t>
            </a:r>
            <a:r>
              <a:rPr lang="it-IT" sz="2300" dirty="0" smtClean="0">
                <a:solidFill>
                  <a:srgbClr val="FFC000"/>
                </a:solidFill>
                <a:latin typeface="Avenir Light" panose="020B0402020203020204" pitchFamily="34" charset="0"/>
              </a:rPr>
              <a:t>più </a:t>
            </a:r>
            <a:r>
              <a:rPr lang="it-IT" sz="2300" dirty="0">
                <a:solidFill>
                  <a:srgbClr val="FFC000"/>
                </a:solidFill>
                <a:latin typeface="Avenir Light" panose="020B0402020203020204" pitchFamily="34" charset="0"/>
              </a:rPr>
              <a:t>imprese ((esecutrici)),  anche  non  contemporanea, il committente, anche nei casi  di  coincidenza con l'impresa esecutrice, o il responsabile dei lavori, </a:t>
            </a:r>
            <a:r>
              <a:rPr lang="it-IT" sz="2300" dirty="0" smtClean="0">
                <a:solidFill>
                  <a:srgbClr val="FFC000"/>
                </a:solidFill>
                <a:latin typeface="Avenir Light" panose="020B0402020203020204" pitchFamily="34" charset="0"/>
              </a:rPr>
              <a:t>contestualmente all'affidamento    </a:t>
            </a:r>
            <a:r>
              <a:rPr lang="it-IT" sz="2300" dirty="0">
                <a:solidFill>
                  <a:srgbClr val="FFC000"/>
                </a:solidFill>
                <a:latin typeface="Avenir Light" panose="020B0402020203020204" pitchFamily="34" charset="0"/>
              </a:rPr>
              <a:t>dell'incarico </a:t>
            </a:r>
            <a:r>
              <a:rPr lang="it-IT" sz="2300" dirty="0" smtClean="0">
                <a:solidFill>
                  <a:srgbClr val="FFC000"/>
                </a:solidFill>
                <a:latin typeface="Avenir Light" panose="020B0402020203020204" pitchFamily="34" charset="0"/>
              </a:rPr>
              <a:t>di </a:t>
            </a:r>
            <a:r>
              <a:rPr lang="it-IT" sz="2300" dirty="0">
                <a:solidFill>
                  <a:srgbClr val="FFC000"/>
                </a:solidFill>
                <a:latin typeface="Avenir Light" panose="020B0402020203020204" pitchFamily="34" charset="0"/>
              </a:rPr>
              <a:t>progettazione, designa il coordinatore per la progettazione</a:t>
            </a:r>
            <a:r>
              <a:rPr lang="it-IT" sz="2300" dirty="0">
                <a:latin typeface="Avenir Light" panose="020B0402020203020204" pitchFamily="34" charset="0"/>
              </a:rPr>
              <a:t>.</a:t>
            </a:r>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133670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23</a:t>
            </a:fld>
            <a:endParaRPr lang="en-US" dirty="0"/>
          </a:p>
        </p:txBody>
      </p:sp>
      <p:sp>
        <p:nvSpPr>
          <p:cNvPr id="4" name="CasellaDiTesto 3"/>
          <p:cNvSpPr txBox="1"/>
          <p:nvPr/>
        </p:nvSpPr>
        <p:spPr>
          <a:xfrm>
            <a:off x="684212" y="710639"/>
            <a:ext cx="8744866" cy="4355038"/>
          </a:xfrm>
          <a:prstGeom prst="rect">
            <a:avLst/>
          </a:prstGeom>
          <a:noFill/>
        </p:spPr>
        <p:txBody>
          <a:bodyPr wrap="square" rtlCol="0">
            <a:spAutoFit/>
          </a:bodyPr>
          <a:lstStyle/>
          <a:p>
            <a:r>
              <a:rPr lang="it-IT" sz="2400" dirty="0">
                <a:latin typeface="Avenir Light" panose="020B0402020203020204" pitchFamily="34" charset="0"/>
              </a:rPr>
              <a:t>OBBLIGHI ART. 90</a:t>
            </a:r>
          </a:p>
          <a:p>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4. ((</a:t>
            </a:r>
            <a:r>
              <a:rPr lang="it-IT" sz="2300" dirty="0">
                <a:latin typeface="Avenir Light" panose="020B0402020203020204" pitchFamily="34" charset="0"/>
              </a:rPr>
              <a:t>Nei  cantieri  in cui </a:t>
            </a:r>
            <a:r>
              <a:rPr lang="it-IT" sz="2300" dirty="0" smtClean="0">
                <a:latin typeface="Avenir Light" panose="020B0402020203020204" pitchFamily="34" charset="0"/>
              </a:rPr>
              <a:t>è </a:t>
            </a:r>
            <a:r>
              <a:rPr lang="it-IT" sz="2300" dirty="0">
                <a:latin typeface="Avenir Light" panose="020B0402020203020204" pitchFamily="34" charset="0"/>
              </a:rPr>
              <a:t>prevista la presenza di </a:t>
            </a:r>
            <a:r>
              <a:rPr lang="it-IT" sz="2300" dirty="0" smtClean="0">
                <a:latin typeface="Avenir Light" panose="020B0402020203020204" pitchFamily="34" charset="0"/>
              </a:rPr>
              <a:t>più </a:t>
            </a:r>
            <a:r>
              <a:rPr lang="it-IT" sz="2300" dirty="0">
                <a:latin typeface="Avenir Light" panose="020B0402020203020204" pitchFamily="34" charset="0"/>
              </a:rPr>
              <a:t>imprese esecutrici,   anche   non   contemporanea)),   </a:t>
            </a:r>
            <a:r>
              <a:rPr lang="it-IT" sz="2300" dirty="0">
                <a:solidFill>
                  <a:srgbClr val="FFC000"/>
                </a:solidFill>
                <a:latin typeface="Avenir Light" panose="020B0402020203020204" pitchFamily="34" charset="0"/>
              </a:rPr>
              <a:t>il  committente  o  il responsabile  dei  lavori, prima dell'affidamento dei lavori, designa il   coordinatore  per  l'esecuzione  dei  lavori</a:t>
            </a:r>
            <a:r>
              <a:rPr lang="it-IT" sz="2300" dirty="0">
                <a:latin typeface="Avenir Light" panose="020B0402020203020204" pitchFamily="34" charset="0"/>
              </a:rPr>
              <a:t>,  in  possesso  dei requisiti di cui all'articolo </a:t>
            </a:r>
            <a:r>
              <a:rPr lang="it-IT" sz="2300" dirty="0" smtClean="0">
                <a:latin typeface="Avenir Light" panose="020B0402020203020204" pitchFamily="34" charset="0"/>
              </a:rPr>
              <a:t>98.</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5</a:t>
            </a:r>
            <a:r>
              <a:rPr lang="it-IT" sz="2300" dirty="0">
                <a:latin typeface="Avenir Light" panose="020B0402020203020204" pitchFamily="34" charset="0"/>
              </a:rPr>
              <a:t>.  La  disposizione di cui al comma 4 si applica anche nel caso in cui,  dopo  l'affidamento dei lavori a un'unica impresa, l'esecuzione dei lavori o di parte di essi sia affidata a una o </a:t>
            </a:r>
            <a:r>
              <a:rPr lang="it-IT" sz="2300" dirty="0" smtClean="0">
                <a:latin typeface="Avenir Light" panose="020B0402020203020204" pitchFamily="34" charset="0"/>
              </a:rPr>
              <a:t>più </a:t>
            </a:r>
            <a:r>
              <a:rPr lang="it-IT" sz="2300" dirty="0">
                <a:latin typeface="Avenir Light" panose="020B0402020203020204" pitchFamily="34" charset="0"/>
              </a:rPr>
              <a:t>imprese.</a:t>
            </a:r>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1012364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24</a:t>
            </a:fld>
            <a:endParaRPr lang="en-US" dirty="0"/>
          </a:p>
        </p:txBody>
      </p:sp>
      <p:sp>
        <p:nvSpPr>
          <p:cNvPr id="4" name="CasellaDiTesto 3"/>
          <p:cNvSpPr txBox="1"/>
          <p:nvPr/>
        </p:nvSpPr>
        <p:spPr>
          <a:xfrm>
            <a:off x="684212" y="710639"/>
            <a:ext cx="8744866" cy="4370427"/>
          </a:xfrm>
          <a:prstGeom prst="rect">
            <a:avLst/>
          </a:prstGeom>
          <a:noFill/>
        </p:spPr>
        <p:txBody>
          <a:bodyPr wrap="square" rtlCol="0">
            <a:spAutoFit/>
          </a:bodyPr>
          <a:lstStyle/>
          <a:p>
            <a:r>
              <a:rPr lang="it-IT" sz="2400" dirty="0">
                <a:latin typeface="Avenir Light" panose="020B0402020203020204" pitchFamily="34" charset="0"/>
              </a:rPr>
              <a:t>OBBLIGHI ART. 90</a:t>
            </a:r>
          </a:p>
          <a:p>
            <a:endParaRPr lang="it-IT" sz="2400" dirty="0" smtClean="0">
              <a:latin typeface="Avenir Light" panose="020B0402020203020204" pitchFamily="34" charset="0"/>
            </a:endParaRPr>
          </a:p>
          <a:p>
            <a:pPr algn="just"/>
            <a:r>
              <a:rPr lang="it-IT" sz="2300" dirty="0">
                <a:latin typeface="Avenir Light" panose="020B0402020203020204" pitchFamily="34" charset="0"/>
              </a:rPr>
              <a:t>6. Il </a:t>
            </a:r>
            <a:r>
              <a:rPr lang="it-IT" sz="2300" dirty="0">
                <a:solidFill>
                  <a:srgbClr val="FFC000"/>
                </a:solidFill>
                <a:latin typeface="Avenir Light" panose="020B0402020203020204" pitchFamily="34" charset="0"/>
              </a:rPr>
              <a:t>committente o il responsabile dei lavori</a:t>
            </a:r>
            <a:r>
              <a:rPr lang="it-IT" sz="2300" dirty="0">
                <a:latin typeface="Avenir Light" panose="020B0402020203020204" pitchFamily="34" charset="0"/>
              </a:rPr>
              <a:t>, qualora in possesso dei  requisiti  di  cui  all'articolo  98, ha </a:t>
            </a:r>
            <a:r>
              <a:rPr lang="it-IT" sz="2300" dirty="0" smtClean="0">
                <a:latin typeface="Avenir Light" panose="020B0402020203020204" pitchFamily="34" charset="0"/>
              </a:rPr>
              <a:t>facoltà </a:t>
            </a:r>
            <a:r>
              <a:rPr lang="it-IT" sz="2300" dirty="0">
                <a:latin typeface="Avenir Light" panose="020B0402020203020204" pitchFamily="34" charset="0"/>
              </a:rPr>
              <a:t>di svolgere le </a:t>
            </a:r>
            <a:r>
              <a:rPr lang="it-IT" sz="2300" dirty="0">
                <a:solidFill>
                  <a:srgbClr val="FFC000"/>
                </a:solidFill>
                <a:latin typeface="Avenir Light" panose="020B0402020203020204" pitchFamily="34" charset="0"/>
              </a:rPr>
              <a:t>funzioni sia di coordinatore per la progettazione sia di coordinatore per l'esecuzione dei </a:t>
            </a:r>
            <a:r>
              <a:rPr lang="it-IT" sz="2300" dirty="0" smtClean="0">
                <a:solidFill>
                  <a:srgbClr val="FFC000"/>
                </a:solidFill>
                <a:latin typeface="Avenir Light" panose="020B0402020203020204" pitchFamily="34" charset="0"/>
              </a:rPr>
              <a:t>lavori</a:t>
            </a:r>
            <a:r>
              <a:rPr lang="it-IT" sz="2300" dirty="0" smtClean="0">
                <a:latin typeface="Avenir Light" panose="020B0402020203020204" pitchFamily="34" charset="0"/>
              </a:rPr>
              <a:t>.</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7</a:t>
            </a:r>
            <a:r>
              <a:rPr lang="it-IT" sz="2300" dirty="0">
                <a:latin typeface="Avenir Light" panose="020B0402020203020204" pitchFamily="34" charset="0"/>
              </a:rPr>
              <a:t>.  Il  </a:t>
            </a:r>
            <a:r>
              <a:rPr lang="it-IT" sz="2300" dirty="0">
                <a:solidFill>
                  <a:srgbClr val="FFC000"/>
                </a:solidFill>
                <a:latin typeface="Avenir Light" panose="020B0402020203020204" pitchFamily="34" charset="0"/>
              </a:rPr>
              <a:t>committente  o  il  responsabile dei lavori comunica </a:t>
            </a:r>
            <a:r>
              <a:rPr lang="it-IT" sz="2300" dirty="0">
                <a:latin typeface="Avenir Light" panose="020B0402020203020204" pitchFamily="34" charset="0"/>
              </a:rPr>
              <a:t>((alle imprese  affidatarie,))  </a:t>
            </a:r>
            <a:r>
              <a:rPr lang="it-IT" sz="2300" dirty="0">
                <a:solidFill>
                  <a:srgbClr val="FFC000"/>
                </a:solidFill>
                <a:latin typeface="Avenir Light" panose="020B0402020203020204" pitchFamily="34" charset="0"/>
              </a:rPr>
              <a:t>alle  imprese  esecutrici  e  ai  lavoratori autonomi il nominativo del coordinatore per la progettazione e quello del  coordinatore  per  l'esecuzione dei lavori</a:t>
            </a:r>
            <a:r>
              <a:rPr lang="it-IT" sz="2300" dirty="0">
                <a:latin typeface="Avenir Light" panose="020B0402020203020204" pitchFamily="34" charset="0"/>
              </a:rPr>
              <a:t>. Tali nominativi sono indicati nel cartello di cantiere.</a:t>
            </a:r>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969852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25</a:t>
            </a:fld>
            <a:endParaRPr lang="en-US" dirty="0"/>
          </a:p>
        </p:txBody>
      </p:sp>
      <p:sp>
        <p:nvSpPr>
          <p:cNvPr id="4" name="CasellaDiTesto 3"/>
          <p:cNvSpPr txBox="1"/>
          <p:nvPr/>
        </p:nvSpPr>
        <p:spPr>
          <a:xfrm>
            <a:off x="684212" y="710639"/>
            <a:ext cx="8744866" cy="2231380"/>
          </a:xfrm>
          <a:prstGeom prst="rect">
            <a:avLst/>
          </a:prstGeom>
          <a:noFill/>
        </p:spPr>
        <p:txBody>
          <a:bodyPr wrap="square" rtlCol="0">
            <a:spAutoFit/>
          </a:bodyPr>
          <a:lstStyle/>
          <a:p>
            <a:r>
              <a:rPr lang="it-IT" sz="2400" dirty="0">
                <a:latin typeface="Avenir Light" panose="020B0402020203020204" pitchFamily="34" charset="0"/>
              </a:rPr>
              <a:t>OBBLIGHI ART. 90</a:t>
            </a:r>
          </a:p>
          <a:p>
            <a:endParaRPr lang="it-IT" sz="2300" dirty="0" smtClean="0">
              <a:latin typeface="Avenir Light" panose="020B0402020203020204" pitchFamily="34" charset="0"/>
            </a:endParaRPr>
          </a:p>
          <a:p>
            <a:pPr algn="just"/>
            <a:r>
              <a:rPr lang="it-IT" sz="2300" dirty="0">
                <a:latin typeface="Avenir Light" panose="020B0402020203020204" pitchFamily="34" charset="0"/>
              </a:rPr>
              <a:t>8.  </a:t>
            </a:r>
            <a:r>
              <a:rPr lang="it-IT" sz="2300" dirty="0">
                <a:solidFill>
                  <a:srgbClr val="FFC000"/>
                </a:solidFill>
                <a:latin typeface="Avenir Light" panose="020B0402020203020204" pitchFamily="34" charset="0"/>
              </a:rPr>
              <a:t>Il  committente  o  il  responsabile  dei lavori ha </a:t>
            </a:r>
            <a:r>
              <a:rPr lang="it-IT" sz="2300" dirty="0" smtClean="0">
                <a:solidFill>
                  <a:srgbClr val="FFC000"/>
                </a:solidFill>
                <a:latin typeface="Avenir Light" panose="020B0402020203020204" pitchFamily="34" charset="0"/>
              </a:rPr>
              <a:t>facoltà </a:t>
            </a:r>
            <a:r>
              <a:rPr lang="it-IT" sz="2300" dirty="0">
                <a:solidFill>
                  <a:srgbClr val="FFC000"/>
                </a:solidFill>
                <a:latin typeface="Avenir Light" panose="020B0402020203020204" pitchFamily="34" charset="0"/>
              </a:rPr>
              <a:t>di sostituire  in qualsiasi momento, anche personalmente</a:t>
            </a:r>
            <a:r>
              <a:rPr lang="it-IT" sz="2300" dirty="0">
                <a:latin typeface="Avenir Light" panose="020B0402020203020204" pitchFamily="34" charset="0"/>
              </a:rPr>
              <a:t>, se in possesso dei  requisiti  di  cui  all'articolo  98,  i  soggetti  designati in attuazione dei commi 3 e 4.</a:t>
            </a:r>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716938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26</a:t>
            </a:fld>
            <a:endParaRPr lang="en-US" dirty="0"/>
          </a:p>
        </p:txBody>
      </p:sp>
      <p:sp>
        <p:nvSpPr>
          <p:cNvPr id="4" name="CasellaDiTesto 3"/>
          <p:cNvSpPr txBox="1"/>
          <p:nvPr/>
        </p:nvSpPr>
        <p:spPr>
          <a:xfrm>
            <a:off x="684212" y="710639"/>
            <a:ext cx="8744866" cy="5632311"/>
          </a:xfrm>
          <a:prstGeom prst="rect">
            <a:avLst/>
          </a:prstGeom>
          <a:noFill/>
        </p:spPr>
        <p:txBody>
          <a:bodyPr wrap="square" rtlCol="0">
            <a:spAutoFit/>
          </a:bodyPr>
          <a:lstStyle/>
          <a:p>
            <a:r>
              <a:rPr lang="it-IT" sz="2400" dirty="0">
                <a:latin typeface="Avenir Light" panose="020B0402020203020204" pitchFamily="34" charset="0"/>
              </a:rPr>
              <a:t>OBBLIGHI ART. 90</a:t>
            </a:r>
          </a:p>
          <a:p>
            <a:pPr algn="just"/>
            <a:endParaRPr lang="it-IT" sz="2400" dirty="0" smtClean="0">
              <a:latin typeface="Avenir Light" panose="020B0402020203020204" pitchFamily="34" charset="0"/>
            </a:endParaRPr>
          </a:p>
          <a:p>
            <a:pPr algn="just"/>
            <a:r>
              <a:rPr lang="it-IT" sz="2300" dirty="0" smtClean="0">
                <a:solidFill>
                  <a:srgbClr val="FFC000"/>
                </a:solidFill>
                <a:latin typeface="Avenir Light" panose="020B0402020203020204" pitchFamily="34" charset="0"/>
              </a:rPr>
              <a:t>9. Il  </a:t>
            </a:r>
            <a:r>
              <a:rPr lang="it-IT" sz="2300" dirty="0">
                <a:solidFill>
                  <a:srgbClr val="FFC000"/>
                </a:solidFill>
                <a:latin typeface="Avenir Light" panose="020B0402020203020204" pitchFamily="34" charset="0"/>
              </a:rPr>
              <a:t>committente o il responsabile dei lavori</a:t>
            </a:r>
            <a:r>
              <a:rPr lang="it-IT" sz="2300" dirty="0">
                <a:latin typeface="Avenir Light" panose="020B0402020203020204" pitchFamily="34" charset="0"/>
              </a:rPr>
              <a:t>, anche nel caso di affidamento  dei  lavori  ad  un'unica  impresa  ((o ad un lavoratore autonomo</a:t>
            </a:r>
            <a:r>
              <a:rPr lang="it-IT" sz="23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a</a:t>
            </a:r>
            <a:r>
              <a:rPr lang="it-IT" sz="2000" dirty="0">
                <a:latin typeface="Avenir Light" panose="020B0402020203020204" pitchFamily="34" charset="0"/>
              </a:rPr>
              <a:t>) </a:t>
            </a:r>
            <a:r>
              <a:rPr lang="it-IT" sz="2000" dirty="0" smtClean="0">
                <a:solidFill>
                  <a:srgbClr val="FFC000"/>
                </a:solidFill>
                <a:latin typeface="Avenir Light" panose="020B0402020203020204" pitchFamily="34" charset="0"/>
              </a:rPr>
              <a:t>verifica l'idoneità </a:t>
            </a:r>
            <a:r>
              <a:rPr lang="it-IT" sz="2000" dirty="0">
                <a:latin typeface="Avenir Light" panose="020B0402020203020204" pitchFamily="34" charset="0"/>
              </a:rPr>
              <a:t>tecnico-professionale  ((delle imprese affidatarie)), </a:t>
            </a:r>
            <a:r>
              <a:rPr lang="it-IT" sz="2000" dirty="0" smtClean="0">
                <a:latin typeface="Avenir Light" panose="020B0402020203020204" pitchFamily="34" charset="0"/>
              </a:rPr>
              <a:t>delle imprese </a:t>
            </a:r>
            <a:r>
              <a:rPr lang="it-IT" sz="2000" dirty="0">
                <a:latin typeface="Avenir Light" panose="020B0402020203020204" pitchFamily="34" charset="0"/>
              </a:rPr>
              <a:t>esecutrici e dei lavoratori autonomi in relazione  alle funzioni o ai lavori da affidare, con le </a:t>
            </a:r>
            <a:r>
              <a:rPr lang="it-IT" sz="2000" dirty="0" smtClean="0">
                <a:latin typeface="Avenir Light" panose="020B0402020203020204" pitchFamily="34" charset="0"/>
              </a:rPr>
              <a:t>modalità </a:t>
            </a:r>
            <a:r>
              <a:rPr lang="it-IT" sz="2000" dirty="0">
                <a:latin typeface="Avenir Light" panose="020B0402020203020204" pitchFamily="34" charset="0"/>
              </a:rPr>
              <a:t>di cui  all'allegato  XVII.  ((Nei  cantieri  la cui </a:t>
            </a:r>
            <a:r>
              <a:rPr lang="it-IT" sz="2000" dirty="0" smtClean="0">
                <a:latin typeface="Avenir Light" panose="020B0402020203020204" pitchFamily="34" charset="0"/>
              </a:rPr>
              <a:t>entità </a:t>
            </a:r>
            <a:r>
              <a:rPr lang="it-IT" sz="2000" dirty="0">
                <a:latin typeface="Avenir Light" panose="020B0402020203020204" pitchFamily="34" charset="0"/>
              </a:rPr>
              <a:t>presunta </a:t>
            </a:r>
            <a:r>
              <a:rPr lang="it-IT" sz="2000" dirty="0" smtClean="0">
                <a:latin typeface="Avenir Light" panose="020B0402020203020204" pitchFamily="34" charset="0"/>
              </a:rPr>
              <a:t>è </a:t>
            </a:r>
            <a:r>
              <a:rPr lang="it-IT" sz="2000" dirty="0">
                <a:latin typeface="Avenir Light" panose="020B0402020203020204" pitchFamily="34" charset="0"/>
              </a:rPr>
              <a:t>inferiore  a  200  uomini-giorno e i cui lavori non comportano rischi particolari  di cui all'allegato XI)), il requisito di cui al periodo che  precede si considera soddisfatto mediante presentazione da parte delle  imprese  ((e  dei  lavoratori  autonomi))  del  certificato di iscrizione  alla  Camera  di commercio, industria e artigianato e del documento   unico   di   </a:t>
            </a:r>
            <a:r>
              <a:rPr lang="it-IT" sz="2000" dirty="0" smtClean="0">
                <a:latin typeface="Avenir Light" panose="020B0402020203020204" pitchFamily="34" charset="0"/>
              </a:rPr>
              <a:t>regolarità   </a:t>
            </a:r>
            <a:r>
              <a:rPr lang="it-IT" sz="2000" dirty="0">
                <a:latin typeface="Avenir Light" panose="020B0402020203020204" pitchFamily="34" charset="0"/>
              </a:rPr>
              <a:t>contributiva,   corredato   da autocertificazione  in  ordine  al  possesso  degli  altri  requisiti previsti dall'allegato XVII;</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11142167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27</a:t>
            </a:fld>
            <a:endParaRPr lang="en-US" dirty="0"/>
          </a:p>
        </p:txBody>
      </p:sp>
      <p:sp>
        <p:nvSpPr>
          <p:cNvPr id="4" name="CasellaDiTesto 3"/>
          <p:cNvSpPr txBox="1"/>
          <p:nvPr/>
        </p:nvSpPr>
        <p:spPr>
          <a:xfrm>
            <a:off x="684212" y="710639"/>
            <a:ext cx="8744866" cy="5447645"/>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90</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a:t>
            </a:r>
            <a:r>
              <a:rPr lang="it-IT" sz="2000" dirty="0">
                <a:solidFill>
                  <a:srgbClr val="FFC000"/>
                </a:solidFill>
                <a:latin typeface="Avenir Light" panose="020B0402020203020204" pitchFamily="34" charset="0"/>
              </a:rPr>
              <a:t>chiede alle imprese esecutrici </a:t>
            </a:r>
            <a:r>
              <a:rPr lang="it-IT" sz="2000" dirty="0">
                <a:latin typeface="Avenir Light" panose="020B0402020203020204" pitchFamily="34" charset="0"/>
              </a:rPr>
              <a:t>una dichiarazione dell'organico medio  annuo,  distinto  per qualifica, corredata dagli estremi delle denunce   dei  lavoratori  effettuate  all'Istituto  nazionale  della previdenza   sociale  (INPS),  all'Istituto  nazionale  assicurazione infortuni  sul  lavoro  (INAIL)  e  alle  casse  edili,  </a:t>
            </a:r>
            <a:r>
              <a:rPr lang="it-IT" sz="2000" dirty="0" smtClean="0">
                <a:latin typeface="Avenir Light" panose="020B0402020203020204" pitchFamily="34" charset="0"/>
              </a:rPr>
              <a:t>nonch</a:t>
            </a:r>
            <a:r>
              <a:rPr lang="it-IT" sz="2000" dirty="0">
                <a:latin typeface="Avenir Light" panose="020B0402020203020204" pitchFamily="34" charset="0"/>
              </a:rPr>
              <a:t>é</a:t>
            </a:r>
            <a:r>
              <a:rPr lang="it-IT" sz="2000" dirty="0" smtClean="0">
                <a:latin typeface="Avenir Light" panose="020B0402020203020204" pitchFamily="34" charset="0"/>
              </a:rPr>
              <a:t> </a:t>
            </a:r>
            <a:r>
              <a:rPr lang="it-IT" sz="2000" dirty="0">
                <a:latin typeface="Avenir Light" panose="020B0402020203020204" pitchFamily="34" charset="0"/>
              </a:rPr>
              <a:t>una dichiarazione   relativa  al  contratto  collettivo  stipulato  dalle organizzazioni   sindacali   comparativamente  </a:t>
            </a:r>
            <a:r>
              <a:rPr lang="it-IT" sz="2000" dirty="0" smtClean="0">
                <a:latin typeface="Avenir Light" panose="020B0402020203020204" pitchFamily="34" charset="0"/>
              </a:rPr>
              <a:t>più  </a:t>
            </a:r>
            <a:r>
              <a:rPr lang="it-IT" sz="2000" dirty="0">
                <a:latin typeface="Avenir Light" panose="020B0402020203020204" pitchFamily="34" charset="0"/>
              </a:rPr>
              <a:t>rappresentative, applicato  ai  lavoratori  dipendenti.  ((Nei cantieri la cui </a:t>
            </a:r>
            <a:r>
              <a:rPr lang="it-IT" sz="2000" dirty="0" smtClean="0">
                <a:latin typeface="Avenir Light" panose="020B0402020203020204" pitchFamily="34" charset="0"/>
              </a:rPr>
              <a:t>entità </a:t>
            </a:r>
            <a:r>
              <a:rPr lang="it-IT" sz="2000" dirty="0">
                <a:latin typeface="Avenir Light" panose="020B0402020203020204" pitchFamily="34" charset="0"/>
              </a:rPr>
              <a:t>presunta  </a:t>
            </a:r>
            <a:r>
              <a:rPr lang="it-IT" sz="2000" dirty="0" smtClean="0">
                <a:latin typeface="Avenir Light" panose="020B0402020203020204" pitchFamily="34" charset="0"/>
              </a:rPr>
              <a:t>è  </a:t>
            </a:r>
            <a:r>
              <a:rPr lang="it-IT" sz="2000" dirty="0">
                <a:latin typeface="Avenir Light" panose="020B0402020203020204" pitchFamily="34" charset="0"/>
              </a:rPr>
              <a:t>inferiore  a  200  uomini-giorno  e  i  cui  lavori non comportano  rischi particolari di cui all'allegato XI)), il requisito di  cui  al  periodo  che  precede  si considera soddisfatto mediante presentazione   da   parte  delle  imprese  del  documento  unico  di </a:t>
            </a:r>
            <a:r>
              <a:rPr lang="it-IT" sz="2000" dirty="0" smtClean="0">
                <a:latin typeface="Avenir Light" panose="020B0402020203020204" pitchFamily="34" charset="0"/>
              </a:rPr>
              <a:t>regolarità    </a:t>
            </a:r>
            <a:r>
              <a:rPr lang="it-IT" sz="2000" dirty="0">
                <a:latin typeface="Avenir Light" panose="020B0402020203020204" pitchFamily="34" charset="0"/>
              </a:rPr>
              <a:t>contributiva   ((,   fatto   salvo   quanto   previsto dall'articolo  16-bis,  comma 10, del decreto-legge 29 novembre 2008, n.  185,  convertito, con modificazioni, dalla legge 28 gennaio 2009, n.  2,))  e  dell'autocertificazione relativa al contratto collettivo applicato;</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35154190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28</a:t>
            </a:fld>
            <a:endParaRPr lang="en-US" dirty="0"/>
          </a:p>
        </p:txBody>
      </p:sp>
      <p:sp>
        <p:nvSpPr>
          <p:cNvPr id="4" name="CasellaDiTesto 3"/>
          <p:cNvSpPr txBox="1"/>
          <p:nvPr/>
        </p:nvSpPr>
        <p:spPr>
          <a:xfrm>
            <a:off x="684212" y="710639"/>
            <a:ext cx="8744866" cy="3293209"/>
          </a:xfrm>
          <a:prstGeom prst="rect">
            <a:avLst/>
          </a:prstGeom>
          <a:noFill/>
        </p:spPr>
        <p:txBody>
          <a:bodyPr wrap="square" rtlCol="0">
            <a:spAutoFit/>
          </a:bodyPr>
          <a:lstStyle/>
          <a:p>
            <a:r>
              <a:rPr lang="it-IT" sz="2400" dirty="0">
                <a:latin typeface="Avenir Light" panose="020B0402020203020204" pitchFamily="34" charset="0"/>
              </a:rPr>
              <a:t>OBBLIGHI ART. 90</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a:t>
            </a:r>
            <a:r>
              <a:rPr lang="it-IT" sz="2000" dirty="0">
                <a:latin typeface="Avenir Light" panose="020B0402020203020204" pitchFamily="34" charset="0"/>
              </a:rPr>
              <a:t>c)  </a:t>
            </a:r>
            <a:r>
              <a:rPr lang="it-IT" sz="2000" dirty="0">
                <a:solidFill>
                  <a:srgbClr val="FFC000"/>
                </a:solidFill>
                <a:latin typeface="Avenir Light" panose="020B0402020203020204" pitchFamily="34" charset="0"/>
              </a:rPr>
              <a:t>trasmette all'amministrazione concedente, prima dell'inizio dei  lavori  oggetto  del  permesso  di costruire o della denuncia di inizio   </a:t>
            </a:r>
            <a:r>
              <a:rPr lang="it-IT" sz="2000" dirty="0" smtClean="0">
                <a:solidFill>
                  <a:srgbClr val="FFC000"/>
                </a:solidFill>
                <a:latin typeface="Avenir Light" panose="020B0402020203020204" pitchFamily="34" charset="0"/>
              </a:rPr>
              <a:t>attività</a:t>
            </a:r>
            <a:r>
              <a:rPr lang="it-IT" sz="2000" dirty="0" smtClean="0">
                <a:latin typeface="Avenir Light" panose="020B0402020203020204" pitchFamily="34" charset="0"/>
              </a:rPr>
              <a:t>,   </a:t>
            </a:r>
            <a:r>
              <a:rPr lang="it-IT" sz="2000" dirty="0">
                <a:latin typeface="Avenir Light" panose="020B0402020203020204" pitchFamily="34" charset="0"/>
              </a:rPr>
              <a:t>copia   della   notifica   preliminare  di  cui all'articolo 99, il documento unico di </a:t>
            </a:r>
            <a:r>
              <a:rPr lang="it-IT" sz="2000" dirty="0" smtClean="0">
                <a:latin typeface="Avenir Light" panose="020B0402020203020204" pitchFamily="34" charset="0"/>
              </a:rPr>
              <a:t>regolarità </a:t>
            </a:r>
            <a:r>
              <a:rPr lang="it-IT" sz="2000" dirty="0">
                <a:latin typeface="Avenir Light" panose="020B0402020203020204" pitchFamily="34" charset="0"/>
              </a:rPr>
              <a:t>contributiva delle imprese  e  dei  lavoratori  autonomi,  fatto  salvo  quanto previsto dall'articolo  16- bis, comma 10, del decreto-legge 29 novembre 2008, n.  185,  convertito, con modificazioni, dalla legge 28 gennaio 2009, n.  2,  e  una  dichiarazione  attestante  l'avvenuta  verifica della ulteriore documentazione di cui alle lettere a) e b).))</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1295610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29</a:t>
            </a:fld>
            <a:endParaRPr lang="en-US" dirty="0"/>
          </a:p>
        </p:txBody>
      </p:sp>
      <p:sp>
        <p:nvSpPr>
          <p:cNvPr id="4" name="CasellaDiTesto 3"/>
          <p:cNvSpPr txBox="1"/>
          <p:nvPr/>
        </p:nvSpPr>
        <p:spPr>
          <a:xfrm>
            <a:off x="684212" y="710639"/>
            <a:ext cx="8744866" cy="3662541"/>
          </a:xfrm>
          <a:prstGeom prst="rect">
            <a:avLst/>
          </a:prstGeom>
          <a:noFill/>
        </p:spPr>
        <p:txBody>
          <a:bodyPr wrap="square" rtlCol="0">
            <a:spAutoFit/>
          </a:bodyPr>
          <a:lstStyle/>
          <a:p>
            <a:r>
              <a:rPr lang="it-IT" sz="2400" dirty="0">
                <a:latin typeface="Avenir Light" panose="020B0402020203020204" pitchFamily="34" charset="0"/>
              </a:rPr>
              <a:t>OBBLIGHI ART. 90</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10</a:t>
            </a:r>
            <a:r>
              <a:rPr lang="it-IT" sz="2300" dirty="0">
                <a:latin typeface="Avenir Light" panose="020B0402020203020204" pitchFamily="34" charset="0"/>
              </a:rPr>
              <a:t>.  </a:t>
            </a:r>
            <a:r>
              <a:rPr lang="it-IT" sz="2300" dirty="0">
                <a:solidFill>
                  <a:srgbClr val="FFC000"/>
                </a:solidFill>
                <a:latin typeface="Avenir Light" panose="020B0402020203020204" pitchFamily="34" charset="0"/>
              </a:rPr>
              <a:t>In  assenza  del  piano di sicurezza </a:t>
            </a:r>
            <a:r>
              <a:rPr lang="it-IT" sz="2300" dirty="0">
                <a:latin typeface="Avenir Light" panose="020B0402020203020204" pitchFamily="34" charset="0"/>
              </a:rPr>
              <a:t>e di coordinamento di cui all'articolo  100  o  del  fascicolo di cui all'articolo 91, comma 1, lettera  b),  quando  previsti,  oppure in assenza di notifica di cui all'articolo  99,  quando  prevista ((oppure in assenza del documento unico  di  </a:t>
            </a:r>
            <a:r>
              <a:rPr lang="it-IT" sz="2300" dirty="0" smtClean="0">
                <a:latin typeface="Avenir Light" panose="020B0402020203020204" pitchFamily="34" charset="0"/>
              </a:rPr>
              <a:t>regolarità  </a:t>
            </a:r>
            <a:r>
              <a:rPr lang="it-IT" sz="2300" dirty="0">
                <a:latin typeface="Avenir Light" panose="020B0402020203020204" pitchFamily="34" charset="0"/>
              </a:rPr>
              <a:t>contributiva  delle  imprese o dei lavoratori autonomi)),  </a:t>
            </a:r>
            <a:r>
              <a:rPr lang="it-IT" sz="2300" dirty="0">
                <a:solidFill>
                  <a:srgbClr val="FFC000"/>
                </a:solidFill>
                <a:latin typeface="Avenir Light" panose="020B0402020203020204" pitchFamily="34" charset="0"/>
              </a:rPr>
              <a:t>è</a:t>
            </a:r>
            <a:r>
              <a:rPr lang="it-IT" sz="2300" dirty="0" smtClean="0">
                <a:solidFill>
                  <a:srgbClr val="FFC000"/>
                </a:solidFill>
                <a:latin typeface="Avenir Light" panose="020B0402020203020204" pitchFamily="34" charset="0"/>
              </a:rPr>
              <a:t>  </a:t>
            </a:r>
            <a:r>
              <a:rPr lang="it-IT" sz="2300" dirty="0">
                <a:solidFill>
                  <a:srgbClr val="FFC000"/>
                </a:solidFill>
                <a:latin typeface="Avenir Light" panose="020B0402020203020204" pitchFamily="34" charset="0"/>
              </a:rPr>
              <a:t>sospesa l'efficacia del titolo </a:t>
            </a:r>
            <a:r>
              <a:rPr lang="it-IT" sz="2300" dirty="0" smtClean="0">
                <a:solidFill>
                  <a:srgbClr val="FFC000"/>
                </a:solidFill>
                <a:latin typeface="Avenir Light" panose="020B0402020203020204" pitchFamily="34" charset="0"/>
              </a:rPr>
              <a:t>abilitativo</a:t>
            </a:r>
            <a:r>
              <a:rPr lang="it-IT" sz="2300" dirty="0" smtClean="0">
                <a:latin typeface="Avenir Light" panose="020B0402020203020204" pitchFamily="34" charset="0"/>
              </a:rPr>
              <a:t>. L'organo </a:t>
            </a:r>
            <a:r>
              <a:rPr lang="it-IT" sz="2300" dirty="0">
                <a:latin typeface="Avenir Light" panose="020B0402020203020204" pitchFamily="34" charset="0"/>
              </a:rPr>
              <a:t>di vigilanza comunica l'inadempienza all'amministrazione concedente</a:t>
            </a:r>
            <a:r>
              <a:rPr lang="it-IT" sz="2300" dirty="0" smtClean="0">
                <a:latin typeface="Avenir Light" panose="020B0402020203020204" pitchFamily="34" charset="0"/>
              </a:rPr>
              <a:t>.</a:t>
            </a:r>
          </a:p>
        </p:txBody>
      </p:sp>
    </p:spTree>
    <p:extLst>
      <p:ext uri="{BB962C8B-B14F-4D97-AF65-F5344CB8AC3E}">
        <p14:creationId xmlns:p14="http://schemas.microsoft.com/office/powerpoint/2010/main" val="170543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270" y="3403599"/>
            <a:ext cx="4216400"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Rettangolo 3"/>
          <p:cNvSpPr/>
          <p:nvPr/>
        </p:nvSpPr>
        <p:spPr>
          <a:xfrm>
            <a:off x="673100" y="679572"/>
            <a:ext cx="9550400" cy="2492990"/>
          </a:xfrm>
          <a:prstGeom prst="rect">
            <a:avLst/>
          </a:prstGeom>
        </p:spPr>
        <p:txBody>
          <a:bodyPr wrap="square">
            <a:spAutoFit/>
          </a:bodyPr>
          <a:lstStyle/>
          <a:p>
            <a:r>
              <a:rPr lang="it-IT" sz="2800" dirty="0" smtClean="0">
                <a:latin typeface="Avenir Light" panose="020B0402020203020204" pitchFamily="34" charset="0"/>
              </a:rPr>
              <a:t>CAMPO DI APPLICAZIONE ART. 88 </a:t>
            </a:r>
          </a:p>
          <a:p>
            <a:endParaRPr lang="it-IT" sz="2000" dirty="0" smtClean="0">
              <a:latin typeface="Avenir Light" panose="020B0402020203020204" pitchFamily="34" charset="0"/>
              <a:sym typeface="Wingdings" panose="05000000000000000000" pitchFamily="2" charset="2"/>
            </a:endParaRPr>
          </a:p>
          <a:p>
            <a:pPr marL="342900" indent="-342900">
              <a:buFont typeface="Arial" panose="020B0604020202020204" pitchFamily="34" charset="0"/>
              <a:buChar char="•"/>
            </a:pPr>
            <a:r>
              <a:rPr lang="it-IT" sz="2000" dirty="0" smtClean="0">
                <a:latin typeface="Avenir Light" panose="020B0402020203020204" pitchFamily="34" charset="0"/>
                <a:sym typeface="Wingdings" panose="05000000000000000000" pitchFamily="2" charset="2"/>
              </a:rPr>
              <a:t>Definizione del campo di applicazione </a:t>
            </a:r>
            <a:endParaRPr lang="it-IT" sz="2000" dirty="0" smtClean="0">
              <a:latin typeface="Avenir Light" panose="020B0402020203020204" pitchFamily="34" charset="0"/>
            </a:endParaRPr>
          </a:p>
          <a:p>
            <a:pPr marL="342900" indent="-342900">
              <a:buFont typeface="Arial" panose="020B0604020202020204" pitchFamily="34" charset="0"/>
              <a:buChar char="•"/>
            </a:pPr>
            <a:r>
              <a:rPr lang="it-IT" sz="2000" dirty="0" smtClean="0">
                <a:latin typeface="Avenir Light" panose="020B0402020203020204" pitchFamily="34" charset="0"/>
              </a:rPr>
              <a:t>Categorie escluse</a:t>
            </a: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Tree>
    <p:extLst>
      <p:ext uri="{BB962C8B-B14F-4D97-AF65-F5344CB8AC3E}">
        <p14:creationId xmlns:p14="http://schemas.microsoft.com/office/powerpoint/2010/main" val="9729669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30</a:t>
            </a:fld>
            <a:endParaRPr lang="en-US" dirty="0"/>
          </a:p>
        </p:txBody>
      </p:sp>
      <p:sp>
        <p:nvSpPr>
          <p:cNvPr id="4" name="CasellaDiTesto 3"/>
          <p:cNvSpPr txBox="1"/>
          <p:nvPr/>
        </p:nvSpPr>
        <p:spPr>
          <a:xfrm>
            <a:off x="684212" y="710639"/>
            <a:ext cx="8744866" cy="2954655"/>
          </a:xfrm>
          <a:prstGeom prst="rect">
            <a:avLst/>
          </a:prstGeom>
          <a:noFill/>
        </p:spPr>
        <p:txBody>
          <a:bodyPr wrap="square" rtlCol="0">
            <a:spAutoFit/>
          </a:bodyPr>
          <a:lstStyle/>
          <a:p>
            <a:r>
              <a:rPr lang="it-IT" sz="2400" dirty="0">
                <a:latin typeface="Avenir Light" panose="020B0402020203020204" pitchFamily="34" charset="0"/>
              </a:rPr>
              <a:t>OBBLIGHI ART. 90</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11</a:t>
            </a:r>
            <a:r>
              <a:rPr lang="it-IT" sz="2300" dirty="0">
                <a:latin typeface="Avenir Light" panose="020B0402020203020204" pitchFamily="34" charset="0"/>
              </a:rPr>
              <a:t>.  </a:t>
            </a:r>
            <a:r>
              <a:rPr lang="it-IT" sz="2300" dirty="0">
                <a:solidFill>
                  <a:srgbClr val="FFC000"/>
                </a:solidFill>
                <a:latin typeface="Avenir Light" panose="020B0402020203020204" pitchFamily="34" charset="0"/>
              </a:rPr>
              <a:t>La  disposizione  di  cui  al comma 3 non si applica ai lavori privati  non  soggetti a permesso di costruire </a:t>
            </a:r>
            <a:r>
              <a:rPr lang="it-IT" sz="2300" dirty="0">
                <a:latin typeface="Avenir Light" panose="020B0402020203020204" pitchFamily="34" charset="0"/>
              </a:rPr>
              <a:t>in base alla normativa vigente e comunque di importo inferiore ad euro 100.000. In tal caso, le  funzioni  del  coordinatore  per la progettazione sono svolte dal coordinatore per la esecuzione dei lavori.</a:t>
            </a:r>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765923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31</a:t>
            </a:fld>
            <a:endParaRPr lang="en-US" dirty="0"/>
          </a:p>
        </p:txBody>
      </p:sp>
      <p:sp>
        <p:nvSpPr>
          <p:cNvPr id="4" name="CasellaDiTesto 3"/>
          <p:cNvSpPr txBox="1"/>
          <p:nvPr/>
        </p:nvSpPr>
        <p:spPr>
          <a:xfrm>
            <a:off x="684212" y="710639"/>
            <a:ext cx="8744866" cy="4339650"/>
          </a:xfrm>
          <a:prstGeom prst="rect">
            <a:avLst/>
          </a:prstGeom>
          <a:noFill/>
        </p:spPr>
        <p:txBody>
          <a:bodyPr wrap="square" rtlCol="0">
            <a:spAutoFit/>
          </a:bodyPr>
          <a:lstStyle/>
          <a:p>
            <a:pPr algn="just"/>
            <a:r>
              <a:rPr lang="it-IT" sz="2400" dirty="0">
                <a:latin typeface="Avenir Light" panose="020B0402020203020204" pitchFamily="34" charset="0"/>
              </a:rPr>
              <a:t>OBBLIGHI ART. </a:t>
            </a:r>
            <a:r>
              <a:rPr lang="it-IT" sz="2400" dirty="0" smtClean="0">
                <a:latin typeface="Avenir Light" panose="020B0402020203020204" pitchFamily="34" charset="0"/>
              </a:rPr>
              <a:t>91</a:t>
            </a:r>
            <a:endParaRPr lang="it-IT" sz="2400" dirty="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Obblighi del </a:t>
            </a:r>
            <a:r>
              <a:rPr lang="it-IT" sz="2400" b="1" dirty="0" smtClean="0">
                <a:solidFill>
                  <a:srgbClr val="FFC000"/>
                </a:solidFill>
                <a:latin typeface="Avenir Light" panose="020B0402020203020204" pitchFamily="34" charset="0"/>
              </a:rPr>
              <a:t>coordinatore</a:t>
            </a:r>
            <a:r>
              <a:rPr lang="it-IT" sz="2400" dirty="0" smtClean="0">
                <a:latin typeface="Avenir Light" panose="020B0402020203020204" pitchFamily="34" charset="0"/>
              </a:rPr>
              <a:t> </a:t>
            </a:r>
            <a:r>
              <a:rPr lang="it-IT" sz="2400" b="1" dirty="0" smtClean="0">
                <a:solidFill>
                  <a:srgbClr val="FFC000"/>
                </a:solidFill>
                <a:latin typeface="Avenir Light" panose="020B0402020203020204" pitchFamily="34" charset="0"/>
              </a:rPr>
              <a:t>per la progettazione (</a:t>
            </a:r>
            <a:r>
              <a:rPr lang="it-IT" sz="2400" b="1" dirty="0" err="1" smtClean="0">
                <a:solidFill>
                  <a:srgbClr val="FFC000"/>
                </a:solidFill>
                <a:latin typeface="Avenir Light" panose="020B0402020203020204" pitchFamily="34" charset="0"/>
              </a:rPr>
              <a:t>csp</a:t>
            </a:r>
            <a:r>
              <a:rPr lang="it-IT" sz="2400" b="1" dirty="0" smtClean="0">
                <a:solidFill>
                  <a:srgbClr val="FFC000"/>
                </a:solidFill>
                <a:latin typeface="Avenir Light" panose="020B0402020203020204" pitchFamily="34" charset="0"/>
              </a:rPr>
              <a:t>)</a:t>
            </a:r>
          </a:p>
          <a:p>
            <a:pPr algn="just"/>
            <a:endParaRPr lang="it-IT" sz="2400" b="1" dirty="0" smtClean="0">
              <a:solidFill>
                <a:srgbClr val="FFC000"/>
              </a:solidFill>
              <a:latin typeface="Avenir Light" panose="020B0402020203020204" pitchFamily="34" charset="0"/>
            </a:endParaRPr>
          </a:p>
          <a:p>
            <a:pPr algn="just"/>
            <a:r>
              <a:rPr lang="it-IT" sz="2300" dirty="0" smtClean="0">
                <a:latin typeface="Avenir Light" panose="020B0402020203020204" pitchFamily="34" charset="0"/>
              </a:rPr>
              <a:t>1. Durante </a:t>
            </a:r>
            <a:r>
              <a:rPr lang="it-IT" sz="2300" dirty="0">
                <a:latin typeface="Avenir Light" panose="020B0402020203020204" pitchFamily="34" charset="0"/>
              </a:rPr>
              <a:t>la  progettazione  dell'opera  e  comunque  prima  della richiesta di presentazione delle  offerte,  il  coordinatore  per  la progettazione:   </a:t>
            </a:r>
            <a:endParaRPr lang="it-IT" sz="2300" dirty="0" smtClean="0">
              <a:latin typeface="Avenir Light" panose="020B0402020203020204" pitchFamily="34" charset="0"/>
            </a:endParaRPr>
          </a:p>
          <a:p>
            <a:pPr algn="just"/>
            <a:r>
              <a:rPr lang="it-IT" sz="2400" dirty="0" smtClean="0">
                <a:latin typeface="Avenir Light" panose="020B0402020203020204" pitchFamily="34" charset="0"/>
              </a:rPr>
              <a:t>   </a:t>
            </a:r>
            <a:endParaRPr lang="it-IT" sz="2400" dirty="0">
              <a:latin typeface="Avenir Light" panose="020B0402020203020204" pitchFamily="34" charset="0"/>
            </a:endParaRPr>
          </a:p>
          <a:p>
            <a:pPr algn="just"/>
            <a:r>
              <a:rPr lang="it-IT" sz="2000" dirty="0" smtClean="0">
                <a:latin typeface="Avenir Light" panose="020B0402020203020204" pitchFamily="34" charset="0"/>
              </a:rPr>
              <a:t>a) </a:t>
            </a:r>
            <a:r>
              <a:rPr lang="it-IT" sz="2000" dirty="0" smtClean="0">
                <a:solidFill>
                  <a:srgbClr val="FFC000"/>
                </a:solidFill>
                <a:latin typeface="Avenir Light" panose="020B0402020203020204" pitchFamily="34" charset="0"/>
              </a:rPr>
              <a:t>redige </a:t>
            </a:r>
            <a:r>
              <a:rPr lang="it-IT" sz="2000" dirty="0">
                <a:solidFill>
                  <a:srgbClr val="FFC000"/>
                </a:solidFill>
                <a:latin typeface="Avenir Light" panose="020B0402020203020204" pitchFamily="34" charset="0"/>
              </a:rPr>
              <a:t>il  piano  di  sicurezza  </a:t>
            </a:r>
            <a:r>
              <a:rPr lang="it-IT" sz="2000" dirty="0">
                <a:latin typeface="Avenir Light" panose="020B0402020203020204" pitchFamily="34" charset="0"/>
              </a:rPr>
              <a:t>e  di  coordinamento  di  cui all'articolo 100, comma 1,  i  cui  contenuti  sono  dettagliatamente specificati nell'allegato XV</a:t>
            </a:r>
            <a:r>
              <a:rPr lang="it-IT" sz="2000" dirty="0" smtClean="0">
                <a:latin typeface="Avenir Light" panose="020B0402020203020204" pitchFamily="34" charset="0"/>
              </a:rPr>
              <a:t>;</a:t>
            </a:r>
          </a:p>
          <a:p>
            <a:pPr algn="just"/>
            <a:endParaRPr lang="it-IT" sz="2400" dirty="0">
              <a:latin typeface="Avenir Light" panose="020B0402020203020204" pitchFamily="34" charset="0"/>
            </a:endParaRPr>
          </a:p>
        </p:txBody>
      </p:sp>
    </p:spTree>
    <p:extLst>
      <p:ext uri="{BB962C8B-B14F-4D97-AF65-F5344CB8AC3E}">
        <p14:creationId xmlns:p14="http://schemas.microsoft.com/office/powerpoint/2010/main" val="38132585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32</a:t>
            </a:fld>
            <a:endParaRPr lang="en-US" dirty="0"/>
          </a:p>
        </p:txBody>
      </p:sp>
      <p:sp>
        <p:nvSpPr>
          <p:cNvPr id="4" name="CasellaDiTesto 3"/>
          <p:cNvSpPr txBox="1"/>
          <p:nvPr/>
        </p:nvSpPr>
        <p:spPr>
          <a:xfrm>
            <a:off x="684212" y="710639"/>
            <a:ext cx="8744866" cy="4524315"/>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91</a:t>
            </a:r>
          </a:p>
          <a:p>
            <a:pPr algn="just"/>
            <a:r>
              <a:rPr lang="it-IT" sz="2400" dirty="0" smtClean="0">
                <a:latin typeface="Avenir Light" panose="020B0402020203020204" pitchFamily="34" charset="0"/>
              </a:rPr>
              <a:t>    </a:t>
            </a:r>
            <a:endParaRPr lang="it-IT" sz="2400" dirty="0">
              <a:latin typeface="Avenir Light" panose="020B0402020203020204" pitchFamily="34" charset="0"/>
            </a:endParaRPr>
          </a:p>
          <a:p>
            <a:pPr algn="just"/>
            <a:r>
              <a:rPr lang="it-IT" sz="2000" dirty="0" smtClean="0">
                <a:latin typeface="Avenir Light" panose="020B0402020203020204" pitchFamily="34" charset="0"/>
              </a:rPr>
              <a:t>b) </a:t>
            </a:r>
            <a:r>
              <a:rPr lang="it-IT" sz="2000" dirty="0" smtClean="0">
                <a:solidFill>
                  <a:srgbClr val="FFC000"/>
                </a:solidFill>
                <a:latin typeface="Avenir Light" panose="020B0402020203020204" pitchFamily="34" charset="0"/>
              </a:rPr>
              <a:t>predispone un fascicolo  </a:t>
            </a:r>
            <a:r>
              <a:rPr lang="it-IT" sz="2000" dirty="0">
                <a:solidFill>
                  <a:srgbClr val="FFC000"/>
                </a:solidFill>
                <a:latin typeface="Avenir Light" panose="020B0402020203020204" pitchFamily="34" charset="0"/>
              </a:rPr>
              <a:t>adattato </a:t>
            </a:r>
            <a:r>
              <a:rPr lang="it-IT" sz="2000" dirty="0" smtClean="0">
                <a:solidFill>
                  <a:srgbClr val="FFC000"/>
                </a:solidFill>
                <a:latin typeface="Avenir Light" panose="020B0402020203020204" pitchFamily="34" charset="0"/>
              </a:rPr>
              <a:t>alle caratteristiche </a:t>
            </a:r>
            <a:r>
              <a:rPr lang="it-IT" sz="2000" dirty="0">
                <a:solidFill>
                  <a:srgbClr val="FFC000"/>
                </a:solidFill>
                <a:latin typeface="Avenir Light" panose="020B0402020203020204" pitchFamily="34" charset="0"/>
              </a:rPr>
              <a:t>dell'opera</a:t>
            </a:r>
            <a:r>
              <a:rPr lang="it-IT" sz="2000" dirty="0">
                <a:latin typeface="Avenir Light" panose="020B0402020203020204" pitchFamily="34" charset="0"/>
              </a:rPr>
              <a:t>, </a:t>
            </a:r>
            <a:r>
              <a:rPr lang="it-IT" sz="2000" dirty="0" smtClean="0">
                <a:latin typeface="Avenir Light" panose="020B0402020203020204" pitchFamily="34" charset="0"/>
              </a:rPr>
              <a:t>i cui contenuti  </a:t>
            </a:r>
            <a:r>
              <a:rPr lang="it-IT" sz="2000" dirty="0">
                <a:latin typeface="Avenir Light" panose="020B0402020203020204" pitchFamily="34" charset="0"/>
              </a:rPr>
              <a:t>sono   definiti   all'allegato   XVI, contenente le informazioni utili ai fini della  prevenzione  e  della protezione dai </a:t>
            </a:r>
            <a:r>
              <a:rPr lang="it-IT" sz="2000" dirty="0">
                <a:solidFill>
                  <a:srgbClr val="FFC000"/>
                </a:solidFill>
                <a:latin typeface="Avenir Light" panose="020B0402020203020204" pitchFamily="34" charset="0"/>
              </a:rPr>
              <a:t>rischi </a:t>
            </a:r>
            <a:r>
              <a:rPr lang="it-IT" sz="2000" dirty="0">
                <a:latin typeface="Avenir Light" panose="020B0402020203020204" pitchFamily="34" charset="0"/>
              </a:rPr>
              <a:t>cui sono esposti i  lavoratori,  tenendo </a:t>
            </a:r>
            <a:r>
              <a:rPr lang="it-IT" sz="2000" dirty="0" smtClean="0">
                <a:latin typeface="Avenir Light" panose="020B0402020203020204" pitchFamily="34" charset="0"/>
              </a:rPr>
              <a:t>conto </a:t>
            </a:r>
            <a:r>
              <a:rPr lang="it-IT" sz="2000" dirty="0">
                <a:latin typeface="Avenir Light" panose="020B0402020203020204" pitchFamily="34" charset="0"/>
              </a:rPr>
              <a:t>delle specifiche </a:t>
            </a:r>
            <a:r>
              <a:rPr lang="it-IT" sz="2000" dirty="0" smtClean="0">
                <a:latin typeface="Avenir Light" panose="020B0402020203020204" pitchFamily="34" charset="0"/>
              </a:rPr>
              <a:t>norme </a:t>
            </a:r>
            <a:r>
              <a:rPr lang="it-IT" sz="2000" dirty="0">
                <a:latin typeface="Avenir Light" panose="020B0402020203020204" pitchFamily="34" charset="0"/>
              </a:rPr>
              <a:t>di  buona  tecnica  e  dell'allegato  II  al documento UE 26 maggio 1993. Il fascicolo non è predisposto nel caso di lavori di manutenzione ordinaria di cui all'articolo 3,  comma  1, lettera  a)  del  testo  unico  delle  disposizioni   legislative   e regolamentari  in  materia di edilizia,  di  cui  al  decreto   del Presidente della Repubblica 6 giugno 2001, n. 380.  </a:t>
            </a:r>
          </a:p>
          <a:p>
            <a:pPr algn="just"/>
            <a:r>
              <a:rPr lang="it-IT" sz="2000" dirty="0">
                <a:latin typeface="Avenir Light" panose="020B0402020203020204" pitchFamily="34" charset="0"/>
              </a:rPr>
              <a:t>b-bis)  coordina  l'applicazione  delle   disposizioni   di   cui all'articolo 90, comma 1. </a:t>
            </a:r>
          </a:p>
          <a:p>
            <a:pPr algn="just"/>
            <a:endParaRPr lang="it-IT" sz="2000" dirty="0">
              <a:latin typeface="Avenir Light" panose="020B0402020203020204" pitchFamily="34" charset="0"/>
            </a:endParaRPr>
          </a:p>
        </p:txBody>
      </p:sp>
    </p:spTree>
    <p:extLst>
      <p:ext uri="{BB962C8B-B14F-4D97-AF65-F5344CB8AC3E}">
        <p14:creationId xmlns:p14="http://schemas.microsoft.com/office/powerpoint/2010/main" val="4170058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33</a:t>
            </a:fld>
            <a:endParaRPr lang="en-US" dirty="0"/>
          </a:p>
        </p:txBody>
      </p:sp>
      <p:sp>
        <p:nvSpPr>
          <p:cNvPr id="4" name="CasellaDiTesto 3"/>
          <p:cNvSpPr txBox="1"/>
          <p:nvPr/>
        </p:nvSpPr>
        <p:spPr>
          <a:xfrm>
            <a:off x="684212" y="710639"/>
            <a:ext cx="8744866" cy="3385542"/>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91</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2</a:t>
            </a:r>
            <a:r>
              <a:rPr lang="it-IT" sz="2300" dirty="0">
                <a:latin typeface="Avenir Light" panose="020B0402020203020204" pitchFamily="34" charset="0"/>
              </a:rPr>
              <a:t>. </a:t>
            </a:r>
            <a:r>
              <a:rPr lang="it-IT" sz="2300" dirty="0" smtClean="0">
                <a:latin typeface="Avenir Light" panose="020B0402020203020204" pitchFamily="34" charset="0"/>
              </a:rPr>
              <a:t>Il </a:t>
            </a:r>
            <a:r>
              <a:rPr lang="it-IT" sz="2300" dirty="0">
                <a:solidFill>
                  <a:srgbClr val="FFC000"/>
                </a:solidFill>
                <a:latin typeface="Avenir Light" panose="020B0402020203020204" pitchFamily="34" charset="0"/>
              </a:rPr>
              <a:t>fascicolo</a:t>
            </a:r>
            <a:r>
              <a:rPr lang="it-IT" sz="2300" dirty="0">
                <a:latin typeface="Avenir Light" panose="020B0402020203020204" pitchFamily="34" charset="0"/>
              </a:rPr>
              <a:t> di  cui  al  comma  1,  lettera  b),  </a:t>
            </a:r>
            <a:r>
              <a:rPr lang="it-IT" sz="2300" dirty="0" smtClean="0">
                <a:latin typeface="Avenir Light" panose="020B0402020203020204" pitchFamily="34" charset="0"/>
              </a:rPr>
              <a:t>è  </a:t>
            </a:r>
            <a:r>
              <a:rPr lang="it-IT" sz="2300" dirty="0">
                <a:latin typeface="Avenir Light" panose="020B0402020203020204" pitchFamily="34" charset="0"/>
              </a:rPr>
              <a:t>preso  in considerazione all'atto di eventuali lavori successivi sull'opera</a:t>
            </a:r>
            <a:r>
              <a:rPr lang="it-IT" sz="23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a:latin typeface="Avenir Light" panose="020B0402020203020204" pitchFamily="34" charset="0"/>
              </a:rPr>
              <a:t>2-bis. Fatta salva </a:t>
            </a:r>
            <a:r>
              <a:rPr lang="it-IT" sz="2000" dirty="0" smtClean="0">
                <a:solidFill>
                  <a:srgbClr val="FFC000"/>
                </a:solidFill>
                <a:latin typeface="Avenir Light" panose="020B0402020203020204" pitchFamily="34" charset="0"/>
              </a:rPr>
              <a:t>l'idoneità </a:t>
            </a:r>
            <a:r>
              <a:rPr lang="it-IT" sz="2000" dirty="0">
                <a:solidFill>
                  <a:srgbClr val="FFC000"/>
                </a:solidFill>
                <a:latin typeface="Avenir Light" panose="020B0402020203020204" pitchFamily="34" charset="0"/>
              </a:rPr>
              <a:t>tecnico-professionale </a:t>
            </a:r>
            <a:r>
              <a:rPr lang="it-IT" sz="2000" dirty="0">
                <a:latin typeface="Avenir Light" panose="020B0402020203020204" pitchFamily="34" charset="0"/>
              </a:rPr>
              <a:t>in relazione al  piano  operativo  di  sicurezza  redatto  dal  datore  di  lavoro dell'impresa esecutrice,  la  valutazione  del  rischio  dovuto  alla presenza  di  ordigni  bellici  inesplosi  rinvenibili   durante   le </a:t>
            </a:r>
            <a:r>
              <a:rPr lang="it-IT" sz="2000" dirty="0" smtClean="0">
                <a:latin typeface="Avenir Light" panose="020B0402020203020204" pitchFamily="34" charset="0"/>
              </a:rPr>
              <a:t>attività </a:t>
            </a:r>
            <a:r>
              <a:rPr lang="it-IT" sz="2000" dirty="0">
                <a:latin typeface="Avenir Light" panose="020B0402020203020204" pitchFamily="34" charset="0"/>
              </a:rPr>
              <a:t>di scavo nei </a:t>
            </a:r>
            <a:r>
              <a:rPr lang="it-IT" sz="2000" dirty="0" smtClean="0">
                <a:latin typeface="Avenir Light" panose="020B0402020203020204" pitchFamily="34" charset="0"/>
              </a:rPr>
              <a:t>cantieri è </a:t>
            </a:r>
            <a:r>
              <a:rPr lang="it-IT" sz="2000" dirty="0">
                <a:latin typeface="Avenir Light" panose="020B0402020203020204" pitchFamily="34" charset="0"/>
              </a:rPr>
              <a:t>eseguita dal coordinatore </a:t>
            </a:r>
            <a:r>
              <a:rPr lang="it-IT" sz="2000" dirty="0" smtClean="0">
                <a:latin typeface="Avenir Light" panose="020B0402020203020204" pitchFamily="34" charset="0"/>
              </a:rPr>
              <a:t>per la </a:t>
            </a:r>
            <a:r>
              <a:rPr lang="it-IT" sz="2000" dirty="0">
                <a:latin typeface="Avenir Light" panose="020B0402020203020204" pitchFamily="34" charset="0"/>
              </a:rPr>
              <a:t>progettazione. </a:t>
            </a:r>
            <a:r>
              <a:rPr lang="it-IT" sz="2000" dirty="0" smtClean="0">
                <a:latin typeface="Avenir Light" panose="020B0402020203020204" pitchFamily="34" charset="0"/>
              </a:rPr>
              <a:t>…</a:t>
            </a:r>
            <a:endParaRPr lang="it-IT" sz="2000" dirty="0">
              <a:latin typeface="Avenir Light" panose="020B0402020203020204" pitchFamily="34" charset="0"/>
            </a:endParaRPr>
          </a:p>
        </p:txBody>
      </p:sp>
    </p:spTree>
    <p:extLst>
      <p:ext uri="{BB962C8B-B14F-4D97-AF65-F5344CB8AC3E}">
        <p14:creationId xmlns:p14="http://schemas.microsoft.com/office/powerpoint/2010/main" val="155917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34</a:t>
            </a:fld>
            <a:endParaRPr lang="en-US" dirty="0"/>
          </a:p>
        </p:txBody>
      </p:sp>
      <p:sp>
        <p:nvSpPr>
          <p:cNvPr id="4" name="CasellaDiTesto 3"/>
          <p:cNvSpPr txBox="1"/>
          <p:nvPr/>
        </p:nvSpPr>
        <p:spPr>
          <a:xfrm>
            <a:off x="684212" y="710639"/>
            <a:ext cx="8744866" cy="3293209"/>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91</a:t>
            </a:r>
            <a:endParaRPr lang="it-IT" sz="2400" dirty="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Quando il coordinatore per la progettazione  intenda procedere alla bonifica preventiva del sito nel quale è collocato il cantiere,  il  committente provvede   a incaricare un'impresa specializzata, in possesso dei requisiti  di  cui  all'articolo  104, comma 4-bis. </a:t>
            </a:r>
            <a:r>
              <a:rPr lang="it-IT" sz="1600" dirty="0" smtClean="0">
                <a:latin typeface="Avenir Light" panose="020B0402020203020204" pitchFamily="34" charset="0"/>
              </a:rPr>
              <a:t>L'attività </a:t>
            </a:r>
            <a:r>
              <a:rPr lang="it-IT" sz="1600" dirty="0">
                <a:latin typeface="Avenir Light" panose="020B0402020203020204" pitchFamily="34" charset="0"/>
              </a:rPr>
              <a:t>di  bonifica  preventiva  e  sistematica  </a:t>
            </a:r>
            <a:r>
              <a:rPr lang="it-IT" sz="1600" dirty="0" smtClean="0">
                <a:latin typeface="Avenir Light" panose="020B0402020203020204" pitchFamily="34" charset="0"/>
              </a:rPr>
              <a:t>è </a:t>
            </a:r>
            <a:r>
              <a:rPr lang="it-IT" sz="1600" dirty="0">
                <a:latin typeface="Avenir Light" panose="020B0402020203020204" pitchFamily="34" charset="0"/>
              </a:rPr>
              <a:t>svolta sulla base di un  parere  vincolante  </a:t>
            </a:r>
            <a:r>
              <a:rPr lang="it-IT" sz="1600" dirty="0" smtClean="0">
                <a:latin typeface="Avenir Light" panose="020B0402020203020204" pitchFamily="34" charset="0"/>
              </a:rPr>
              <a:t>dell'autorità  </a:t>
            </a:r>
            <a:r>
              <a:rPr lang="it-IT" sz="1600" dirty="0">
                <a:latin typeface="Avenir Light" panose="020B0402020203020204" pitchFamily="34" charset="0"/>
              </a:rPr>
              <a:t>militare competente per territorio in merito alle specifiche  regole  tecniche da osservare in considerazione della collocazione geografica e  della tipologia  dei  terreni  interessati,  </a:t>
            </a:r>
            <a:r>
              <a:rPr lang="it-IT" sz="1600" dirty="0" err="1" smtClean="0">
                <a:latin typeface="Avenir Light" panose="020B0402020203020204" pitchFamily="34" charset="0"/>
              </a:rPr>
              <a:t>nonchè</a:t>
            </a:r>
            <a:r>
              <a:rPr lang="it-IT" sz="1600" dirty="0" smtClean="0">
                <a:latin typeface="Avenir Light" panose="020B0402020203020204" pitchFamily="34" charset="0"/>
              </a:rPr>
              <a:t>  </a:t>
            </a:r>
            <a:r>
              <a:rPr lang="it-IT" sz="1600" dirty="0">
                <a:latin typeface="Avenir Light" panose="020B0402020203020204" pitchFamily="34" charset="0"/>
              </a:rPr>
              <a:t>mediante  misure   di sorveglianza dei competenti organismi del Ministero della difesa, del Ministero del lavoro e delle politiche sociali e del Ministero  della salute)</a:t>
            </a:r>
          </a:p>
        </p:txBody>
      </p:sp>
    </p:spTree>
    <p:extLst>
      <p:ext uri="{BB962C8B-B14F-4D97-AF65-F5344CB8AC3E}">
        <p14:creationId xmlns:p14="http://schemas.microsoft.com/office/powerpoint/2010/main" val="1021593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35</a:t>
            </a:fld>
            <a:endParaRPr lang="en-US" dirty="0"/>
          </a:p>
        </p:txBody>
      </p:sp>
      <p:sp>
        <p:nvSpPr>
          <p:cNvPr id="4" name="CasellaDiTesto 3"/>
          <p:cNvSpPr txBox="1"/>
          <p:nvPr/>
        </p:nvSpPr>
        <p:spPr>
          <a:xfrm>
            <a:off x="684212" y="710639"/>
            <a:ext cx="8744866" cy="4154984"/>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92</a:t>
            </a:r>
          </a:p>
          <a:p>
            <a:endParaRPr lang="it-IT" sz="2400" dirty="0">
              <a:latin typeface="Avenir Light" panose="020B0402020203020204" pitchFamily="34" charset="0"/>
            </a:endParaRPr>
          </a:p>
          <a:p>
            <a:pPr algn="just"/>
            <a:r>
              <a:rPr lang="it-IT" sz="2400" dirty="0" smtClean="0">
                <a:latin typeface="Avenir Light" panose="020B0402020203020204" pitchFamily="34" charset="0"/>
              </a:rPr>
              <a:t>Obblighi </a:t>
            </a:r>
            <a:r>
              <a:rPr lang="it-IT" sz="2400" dirty="0">
                <a:latin typeface="Avenir Light" panose="020B0402020203020204" pitchFamily="34" charset="0"/>
              </a:rPr>
              <a:t>del </a:t>
            </a:r>
            <a:r>
              <a:rPr lang="it-IT" sz="2400" b="1" dirty="0">
                <a:solidFill>
                  <a:srgbClr val="FFC000"/>
                </a:solidFill>
                <a:latin typeface="Avenir Light" panose="020B0402020203020204" pitchFamily="34" charset="0"/>
              </a:rPr>
              <a:t>coordinatore per l'esecuzione dei </a:t>
            </a:r>
            <a:r>
              <a:rPr lang="it-IT" sz="2400" b="1" dirty="0" smtClean="0">
                <a:solidFill>
                  <a:srgbClr val="FFC000"/>
                </a:solidFill>
                <a:latin typeface="Avenir Light" panose="020B0402020203020204" pitchFamily="34" charset="0"/>
              </a:rPr>
              <a:t>lavori (</a:t>
            </a:r>
            <a:r>
              <a:rPr lang="it-IT" sz="2400" b="1" dirty="0" err="1" smtClean="0">
                <a:solidFill>
                  <a:srgbClr val="FFC000"/>
                </a:solidFill>
                <a:latin typeface="Avenir Light" panose="020B0402020203020204" pitchFamily="34" charset="0"/>
              </a:rPr>
              <a:t>cse</a:t>
            </a:r>
            <a:r>
              <a:rPr lang="it-IT" sz="2400" b="1" dirty="0" smtClean="0">
                <a:solidFill>
                  <a:srgbClr val="FFC000"/>
                </a:solidFill>
                <a:latin typeface="Avenir Light" panose="020B0402020203020204" pitchFamily="34" charset="0"/>
              </a:rPr>
              <a:t>)</a:t>
            </a:r>
          </a:p>
          <a:p>
            <a:pPr algn="just"/>
            <a:endParaRPr lang="it-IT" sz="2400" dirty="0" smtClean="0">
              <a:latin typeface="Avenir Light" panose="020B0402020203020204" pitchFamily="34" charset="0"/>
            </a:endParaRPr>
          </a:p>
          <a:p>
            <a:pPr marL="457200" indent="-457200" algn="just">
              <a:buAutoNum type="arabicPeriod"/>
            </a:pPr>
            <a:r>
              <a:rPr lang="it-IT" sz="2300" dirty="0" smtClean="0">
                <a:latin typeface="Avenir Light" panose="020B0402020203020204" pitchFamily="34" charset="0"/>
              </a:rPr>
              <a:t>Durante  </a:t>
            </a:r>
            <a:r>
              <a:rPr lang="it-IT" sz="2300" dirty="0">
                <a:latin typeface="Avenir Light" panose="020B0402020203020204" pitchFamily="34" charset="0"/>
              </a:rPr>
              <a:t>la  realizzazione  dell'opera,  il  coordinatore  </a:t>
            </a:r>
            <a:r>
              <a:rPr lang="it-IT" sz="2300" dirty="0" smtClean="0">
                <a:latin typeface="Avenir Light" panose="020B0402020203020204" pitchFamily="34" charset="0"/>
              </a:rPr>
              <a:t>per </a:t>
            </a:r>
            <a:r>
              <a:rPr lang="it-IT" sz="2300" dirty="0">
                <a:latin typeface="Avenir Light" panose="020B0402020203020204" pitchFamily="34" charset="0"/>
              </a:rPr>
              <a:t>l'esecuzione dei lavori:     </a:t>
            </a:r>
            <a:endParaRPr lang="it-IT" sz="23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a) </a:t>
            </a:r>
            <a:r>
              <a:rPr lang="it-IT" sz="2000" dirty="0" smtClean="0">
                <a:solidFill>
                  <a:srgbClr val="FFC000"/>
                </a:solidFill>
                <a:latin typeface="Avenir Light" panose="020B0402020203020204" pitchFamily="34" charset="0"/>
              </a:rPr>
              <a:t>verifica</a:t>
            </a:r>
            <a:r>
              <a:rPr lang="it-IT" sz="2000" dirty="0">
                <a:solidFill>
                  <a:srgbClr val="FFC000"/>
                </a:solidFill>
                <a:latin typeface="Avenir Light" panose="020B0402020203020204" pitchFamily="34" charset="0"/>
              </a:rPr>
              <a:t>,  con opportune azioni di coordinamento e controllo</a:t>
            </a:r>
            <a:r>
              <a:rPr lang="it-IT" sz="2000" dirty="0">
                <a:latin typeface="Avenir Light" panose="020B0402020203020204" pitchFamily="34" charset="0"/>
              </a:rPr>
              <a:t>, l'applicazione, </a:t>
            </a:r>
            <a:r>
              <a:rPr lang="it-IT" sz="2000" dirty="0" smtClean="0">
                <a:latin typeface="Avenir Light" panose="020B0402020203020204" pitchFamily="34" charset="0"/>
              </a:rPr>
              <a:t>da parte delle </a:t>
            </a:r>
            <a:r>
              <a:rPr lang="it-IT" sz="2000" dirty="0">
                <a:latin typeface="Avenir Light" panose="020B0402020203020204" pitchFamily="34" charset="0"/>
              </a:rPr>
              <a:t>imprese esecutrici e dei lavoratori autonomi, </a:t>
            </a:r>
            <a:r>
              <a:rPr lang="it-IT" sz="2000" dirty="0" smtClean="0">
                <a:latin typeface="Avenir Light" panose="020B0402020203020204" pitchFamily="34" charset="0"/>
              </a:rPr>
              <a:t>delle disposizioni </a:t>
            </a:r>
            <a:r>
              <a:rPr lang="it-IT" sz="2000" dirty="0">
                <a:latin typeface="Avenir Light" panose="020B0402020203020204" pitchFamily="34" charset="0"/>
              </a:rPr>
              <a:t>loro pertinenti contenute nel piano di sicurezza e di coordinamento di cui all'articolo 100 (ove previsto) e la corretta applicazione delle relative procedure di lavoro;</a:t>
            </a:r>
          </a:p>
        </p:txBody>
      </p:sp>
    </p:spTree>
    <p:extLst>
      <p:ext uri="{BB962C8B-B14F-4D97-AF65-F5344CB8AC3E}">
        <p14:creationId xmlns:p14="http://schemas.microsoft.com/office/powerpoint/2010/main" val="21446789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36</a:t>
            </a:fld>
            <a:endParaRPr lang="en-US" dirty="0"/>
          </a:p>
        </p:txBody>
      </p:sp>
      <p:sp>
        <p:nvSpPr>
          <p:cNvPr id="4" name="CasellaDiTesto 3"/>
          <p:cNvSpPr txBox="1"/>
          <p:nvPr/>
        </p:nvSpPr>
        <p:spPr>
          <a:xfrm>
            <a:off x="684212" y="710639"/>
            <a:ext cx="8744866" cy="6740307"/>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92</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a:t>
            </a:r>
            <a:r>
              <a:rPr lang="it-IT" sz="2000" dirty="0">
                <a:solidFill>
                  <a:srgbClr val="FFC000"/>
                </a:solidFill>
                <a:latin typeface="Avenir Light" panose="020B0402020203020204" pitchFamily="34" charset="0"/>
              </a:rPr>
              <a:t>verifica  </a:t>
            </a:r>
            <a:r>
              <a:rPr lang="it-IT" sz="2000" dirty="0" smtClean="0">
                <a:solidFill>
                  <a:srgbClr val="FFC000"/>
                </a:solidFill>
                <a:latin typeface="Avenir Light" panose="020B0402020203020204" pitchFamily="34" charset="0"/>
              </a:rPr>
              <a:t>l'idoneità  </a:t>
            </a:r>
            <a:r>
              <a:rPr lang="it-IT" sz="2000" dirty="0">
                <a:solidFill>
                  <a:srgbClr val="FFC000"/>
                </a:solidFill>
                <a:latin typeface="Avenir Light" panose="020B0402020203020204" pitchFamily="34" charset="0"/>
              </a:rPr>
              <a:t>del  piano  operativo di sicurezza</a:t>
            </a:r>
            <a:r>
              <a:rPr lang="it-IT" sz="2000" dirty="0">
                <a:latin typeface="Avenir Light" panose="020B0402020203020204" pitchFamily="34" charset="0"/>
              </a:rPr>
              <a:t>, da considerare  come  piano  complementare  di  dettaglio  del  piano di sicurezza  e  coordinamento di cui all'articolo 100, assicurandone la coerenza  con  </a:t>
            </a:r>
            <a:r>
              <a:rPr lang="it-IT" sz="2000" dirty="0" smtClean="0">
                <a:latin typeface="Avenir Light" panose="020B0402020203020204" pitchFamily="34" charset="0"/>
              </a:rPr>
              <a:t>quest'ultimo (ove  previsto),  </a:t>
            </a:r>
            <a:r>
              <a:rPr lang="it-IT" sz="2000" dirty="0">
                <a:latin typeface="Avenir Light" panose="020B0402020203020204" pitchFamily="34" charset="0"/>
              </a:rPr>
              <a:t>adegua  il piano di sicurezza   e   di  coordinamento  di  cui  all'articolo  100  </a:t>
            </a:r>
            <a:r>
              <a:rPr lang="it-IT" sz="2000" dirty="0" smtClean="0">
                <a:latin typeface="Avenir Light" panose="020B0402020203020204" pitchFamily="34" charset="0"/>
              </a:rPr>
              <a:t>(</a:t>
            </a:r>
            <a:r>
              <a:rPr lang="it-IT" sz="2000" dirty="0">
                <a:latin typeface="Avenir Light" panose="020B0402020203020204" pitchFamily="34" charset="0"/>
              </a:rPr>
              <a:t>ove previsto</a:t>
            </a:r>
            <a:r>
              <a:rPr lang="it-IT" sz="2000" dirty="0" smtClean="0">
                <a:latin typeface="Avenir Light" panose="020B0402020203020204" pitchFamily="34" charset="0"/>
              </a:rPr>
              <a:t>)  </a:t>
            </a:r>
            <a:r>
              <a:rPr lang="it-IT" sz="2000" dirty="0">
                <a:latin typeface="Avenir Light" panose="020B0402020203020204" pitchFamily="34" charset="0"/>
              </a:rPr>
              <a:t>e  il fascicolo di cui all'articolo 91, comma 1, lettera b</a:t>
            </a:r>
            <a:r>
              <a:rPr lang="it-IT" sz="2000" dirty="0" smtClean="0">
                <a:latin typeface="Avenir Light" panose="020B0402020203020204" pitchFamily="34" charset="0"/>
              </a:rPr>
              <a:t>),</a:t>
            </a:r>
            <a:r>
              <a:rPr lang="it-IT" sz="2000" dirty="0">
                <a:latin typeface="Avenir Light" panose="020B0402020203020204" pitchFamily="34" charset="0"/>
              </a:rPr>
              <a:t> in  relazione  all'evoluzione </a:t>
            </a:r>
            <a:r>
              <a:rPr lang="it-IT" sz="2000" dirty="0" smtClean="0">
                <a:latin typeface="Avenir Light" panose="020B0402020203020204" pitchFamily="34" charset="0"/>
              </a:rPr>
              <a:t>dei </a:t>
            </a:r>
            <a:r>
              <a:rPr lang="it-IT" sz="2000" dirty="0">
                <a:latin typeface="Avenir Light" panose="020B0402020203020204" pitchFamily="34" charset="0"/>
              </a:rPr>
              <a:t>lavori </a:t>
            </a:r>
            <a:r>
              <a:rPr lang="it-IT" sz="2000" dirty="0" smtClean="0">
                <a:latin typeface="Avenir Light" panose="020B0402020203020204" pitchFamily="34" charset="0"/>
              </a:rPr>
              <a:t>ed alle eventuali </a:t>
            </a:r>
            <a:r>
              <a:rPr lang="it-IT" sz="2000" dirty="0">
                <a:latin typeface="Avenir Light" panose="020B0402020203020204" pitchFamily="34" charset="0"/>
              </a:rPr>
              <a:t>modifiche intervenute, valutando le proposte delle imprese esecutrici dirette </a:t>
            </a:r>
            <a:r>
              <a:rPr lang="it-IT" sz="2000" dirty="0" smtClean="0">
                <a:latin typeface="Avenir Light" panose="020B0402020203020204" pitchFamily="34" charset="0"/>
              </a:rPr>
              <a:t>a  migliorare  </a:t>
            </a:r>
            <a:r>
              <a:rPr lang="it-IT" sz="2000" dirty="0">
                <a:latin typeface="Avenir Light" panose="020B0402020203020204" pitchFamily="34" charset="0"/>
              </a:rPr>
              <a:t>la  sicurezza  in  cantiere,  verifica che le imprese  esecutrici  adeguino,  se  necessario,  i  rispettivi  piani operativi di sicurezza.</a:t>
            </a:r>
            <a:r>
              <a:rPr lang="it-IT" sz="2000" dirty="0" smtClean="0">
                <a:latin typeface="Avenir Light" panose="020B0402020203020204" pitchFamily="34" charset="0"/>
              </a:rPr>
              <a:t> </a:t>
            </a:r>
          </a:p>
          <a:p>
            <a:pPr algn="just"/>
            <a:endParaRPr lang="it-IT" sz="1600" dirty="0">
              <a:latin typeface="Avenir Light" panose="020B0402020203020204" pitchFamily="34" charset="0"/>
            </a:endParaRPr>
          </a:p>
          <a:p>
            <a:pPr algn="just"/>
            <a:r>
              <a:rPr lang="it-IT" sz="2000" dirty="0">
                <a:latin typeface="Avenir Light" panose="020B0402020203020204" pitchFamily="34" charset="0"/>
              </a:rPr>
              <a:t>c) organizza  tra  i datori di lavoro, ivi compresi i lavoratori autonomi, la cooperazione ed il coordinamento delle attività nonché la loro reciproca informazione;  </a:t>
            </a: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d) verifica l'attuazione di quanto previsto negli accordi tra le parti sociali al fine di realizzare il  coordinamento  tra  i rappresentanti della sicurezza finalizzato al miglioramento della sicurezza in cantiere;</a:t>
            </a:r>
          </a:p>
          <a:p>
            <a:pPr algn="just"/>
            <a:endParaRPr lang="it-IT" sz="1600" dirty="0">
              <a:latin typeface="Avenir Light" panose="020B0402020203020204" pitchFamily="34" charset="0"/>
            </a:endParaRPr>
          </a:p>
          <a:p>
            <a:pPr algn="just"/>
            <a:r>
              <a:rPr lang="it-IT" sz="1600" dirty="0" smtClean="0">
                <a:latin typeface="Avenir Light" panose="020B0402020203020204" pitchFamily="34" charset="0"/>
              </a:rPr>
              <a:t>  </a:t>
            </a:r>
            <a:endParaRPr lang="it-IT" sz="1600" dirty="0">
              <a:latin typeface="Avenir Light" panose="020B0402020203020204" pitchFamily="34" charset="0"/>
            </a:endParaRPr>
          </a:p>
        </p:txBody>
      </p:sp>
    </p:spTree>
    <p:extLst>
      <p:ext uri="{BB962C8B-B14F-4D97-AF65-F5344CB8AC3E}">
        <p14:creationId xmlns:p14="http://schemas.microsoft.com/office/powerpoint/2010/main" val="28032793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37</a:t>
            </a:fld>
            <a:endParaRPr lang="en-US" dirty="0"/>
          </a:p>
        </p:txBody>
      </p:sp>
      <p:sp>
        <p:nvSpPr>
          <p:cNvPr id="4" name="CasellaDiTesto 3"/>
          <p:cNvSpPr txBox="1"/>
          <p:nvPr/>
        </p:nvSpPr>
        <p:spPr>
          <a:xfrm>
            <a:off x="684212" y="710639"/>
            <a:ext cx="8936038" cy="5924699"/>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92</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e</a:t>
            </a:r>
            <a:r>
              <a:rPr lang="it-IT" sz="2000" dirty="0">
                <a:latin typeface="Avenir Light" panose="020B0402020203020204" pitchFamily="34" charset="0"/>
              </a:rPr>
              <a:t>) ((segnala </a:t>
            </a:r>
            <a:r>
              <a:rPr lang="it-IT" sz="2000" dirty="0" smtClean="0">
                <a:latin typeface="Avenir Light" panose="020B0402020203020204" pitchFamily="34" charset="0"/>
              </a:rPr>
              <a:t>al committente o</a:t>
            </a:r>
            <a:r>
              <a:rPr lang="it-IT" sz="2000" dirty="0">
                <a:latin typeface="Avenir Light" panose="020B0402020203020204" pitchFamily="34" charset="0"/>
              </a:rPr>
              <a:t>)) </a:t>
            </a:r>
            <a:r>
              <a:rPr lang="it-IT" sz="2000" dirty="0" smtClean="0">
                <a:latin typeface="Avenir Light" panose="020B0402020203020204" pitchFamily="34" charset="0"/>
              </a:rPr>
              <a:t>al </a:t>
            </a:r>
            <a:r>
              <a:rPr lang="it-IT" sz="2000" dirty="0">
                <a:latin typeface="Avenir Light" panose="020B0402020203020204" pitchFamily="34" charset="0"/>
              </a:rPr>
              <a:t>responsabile dei lavori, previa  contestazione  scritta  alle imprese e ai lavoratori autonomi interessati,  le inosservanze alle disposizioni degli articoli 94, 95 ((96  e  97,  comma  1,))  e  alle  prescrizioni  del  piano  di  cui all'articolo  100  ((,ove  previsto,)),  e propone la sospensione dei lavori,  l'allontanamento delle imprese o dei lavoratori autonomi dal cantiere,  o  la  risoluzione  del  contratto. Nel caso in cui il committente o il responsabile dei  lavori  non  adotti alcun provvedimento in merito alla  segnalazione, senza fornire idonea motivazione, il  coordinatore per l'esecuzione dà comunicazione dell'inadempienza  alla azienda unità sanitaria locale e  alla direzione provinciale del lavoro territorialmente competenti; </a:t>
            </a:r>
            <a:endParaRPr lang="it-IT" sz="2000" dirty="0" smtClean="0">
              <a:latin typeface="Avenir Light" panose="020B0402020203020204" pitchFamily="34" charset="0"/>
            </a:endParaRP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f) sospende, in caso di pericolo grave e imminente, direttamente riscontrato, le singole lavorazioni fino alla verifica degli avvenuti adeguamenti effettuati dalle imprese interessate.</a:t>
            </a:r>
          </a:p>
          <a:p>
            <a:pPr algn="just"/>
            <a:endParaRPr lang="it-IT" sz="2000" dirty="0">
              <a:latin typeface="Avenir Light" panose="020B0402020203020204" pitchFamily="34" charset="0"/>
            </a:endParaRPr>
          </a:p>
          <a:p>
            <a:pPr algn="just"/>
            <a:endParaRPr lang="it-IT" sz="1100" dirty="0">
              <a:latin typeface="Avenir Light" panose="020B0402020203020204" pitchFamily="34" charset="0"/>
            </a:endParaRPr>
          </a:p>
        </p:txBody>
      </p:sp>
    </p:spTree>
    <p:extLst>
      <p:ext uri="{BB962C8B-B14F-4D97-AF65-F5344CB8AC3E}">
        <p14:creationId xmlns:p14="http://schemas.microsoft.com/office/powerpoint/2010/main" val="959991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38</a:t>
            </a:fld>
            <a:endParaRPr lang="en-US" dirty="0"/>
          </a:p>
        </p:txBody>
      </p:sp>
      <p:sp>
        <p:nvSpPr>
          <p:cNvPr id="4" name="CasellaDiTesto 3"/>
          <p:cNvSpPr txBox="1"/>
          <p:nvPr/>
        </p:nvSpPr>
        <p:spPr>
          <a:xfrm>
            <a:off x="684212" y="710639"/>
            <a:ext cx="8744866" cy="2600712"/>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92</a:t>
            </a:r>
            <a:endParaRPr lang="it-IT" sz="2400" dirty="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300" dirty="0">
                <a:latin typeface="Avenir Light" panose="020B0402020203020204" pitchFamily="34" charset="0"/>
              </a:rPr>
              <a:t>2. Nei </a:t>
            </a:r>
            <a:r>
              <a:rPr lang="it-IT" sz="2300" dirty="0" smtClean="0">
                <a:latin typeface="Avenir Light" panose="020B0402020203020204" pitchFamily="34" charset="0"/>
              </a:rPr>
              <a:t>casi di </a:t>
            </a:r>
            <a:r>
              <a:rPr lang="it-IT" sz="2300" dirty="0">
                <a:latin typeface="Avenir Light" panose="020B0402020203020204" pitchFamily="34" charset="0"/>
              </a:rPr>
              <a:t>cui all'articolo 90, comma 5, il coordinatore per l'esecuzione, </a:t>
            </a:r>
            <a:r>
              <a:rPr lang="it-IT" sz="2300" dirty="0" smtClean="0">
                <a:latin typeface="Avenir Light" panose="020B0402020203020204" pitchFamily="34" charset="0"/>
              </a:rPr>
              <a:t>oltre a </a:t>
            </a:r>
            <a:r>
              <a:rPr lang="it-IT" sz="2300" dirty="0">
                <a:latin typeface="Avenir Light" panose="020B0402020203020204" pitchFamily="34" charset="0"/>
              </a:rPr>
              <a:t>svolgere i compiti di cui al comma </a:t>
            </a:r>
            <a:r>
              <a:rPr lang="it-IT" sz="2300" dirty="0" smtClean="0">
                <a:latin typeface="Avenir Light" panose="020B0402020203020204" pitchFamily="34" charset="0"/>
              </a:rPr>
              <a:t>1, </a:t>
            </a:r>
            <a:r>
              <a:rPr lang="it-IT" sz="2300" dirty="0">
                <a:latin typeface="Avenir Light" panose="020B0402020203020204" pitchFamily="34" charset="0"/>
              </a:rPr>
              <a:t>redige il piano </a:t>
            </a:r>
            <a:r>
              <a:rPr lang="it-IT" sz="2300" dirty="0" smtClean="0">
                <a:latin typeface="Avenir Light" panose="020B0402020203020204" pitchFamily="34" charset="0"/>
              </a:rPr>
              <a:t>di sicurezza </a:t>
            </a:r>
            <a:r>
              <a:rPr lang="it-IT" sz="2300" dirty="0">
                <a:latin typeface="Avenir Light" panose="020B0402020203020204" pitchFamily="34" charset="0"/>
              </a:rPr>
              <a:t>e di coordinamento e predispone il fascicolo, di cui  all'articolo  91,  comma  1,  lettere a) e b) ((, fermo restando quanto previsto al secondo periodo della medesima lettera b))). </a:t>
            </a:r>
          </a:p>
        </p:txBody>
      </p:sp>
    </p:spTree>
    <p:extLst>
      <p:ext uri="{BB962C8B-B14F-4D97-AF65-F5344CB8AC3E}">
        <p14:creationId xmlns:p14="http://schemas.microsoft.com/office/powerpoint/2010/main" val="5223886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39</a:t>
            </a:fld>
            <a:endParaRPr lang="en-US" dirty="0"/>
          </a:p>
        </p:txBody>
      </p:sp>
      <p:sp>
        <p:nvSpPr>
          <p:cNvPr id="4" name="CasellaDiTesto 3"/>
          <p:cNvSpPr txBox="1"/>
          <p:nvPr/>
        </p:nvSpPr>
        <p:spPr>
          <a:xfrm>
            <a:off x="684212" y="710639"/>
            <a:ext cx="8744866" cy="4524315"/>
          </a:xfrm>
          <a:prstGeom prst="rect">
            <a:avLst/>
          </a:prstGeom>
          <a:noFill/>
        </p:spPr>
        <p:txBody>
          <a:bodyPr wrap="square" rtlCol="0">
            <a:spAutoFit/>
          </a:bodyPr>
          <a:lstStyle/>
          <a:p>
            <a:r>
              <a:rPr lang="it-IT" sz="2400" dirty="0" smtClean="0">
                <a:latin typeface="Avenir Light" panose="020B0402020203020204" pitchFamily="34" charset="0"/>
              </a:rPr>
              <a:t>RESPONSABILITA’ </a:t>
            </a:r>
            <a:r>
              <a:rPr lang="it-IT" sz="2400" dirty="0">
                <a:latin typeface="Avenir Light" panose="020B0402020203020204" pitchFamily="34" charset="0"/>
              </a:rPr>
              <a:t>ART. </a:t>
            </a:r>
            <a:r>
              <a:rPr lang="it-IT" sz="2400" dirty="0" smtClean="0">
                <a:latin typeface="Avenir Light" panose="020B0402020203020204" pitchFamily="34" charset="0"/>
              </a:rPr>
              <a:t>93</a:t>
            </a:r>
          </a:p>
          <a:p>
            <a:endParaRPr lang="it-IT" sz="2400" dirty="0">
              <a:latin typeface="Avenir Light" panose="020B0402020203020204" pitchFamily="34" charset="0"/>
            </a:endParaRPr>
          </a:p>
          <a:p>
            <a:pPr algn="just"/>
            <a:r>
              <a:rPr lang="it-IT" sz="2400" dirty="0" smtClean="0">
                <a:latin typeface="Avenir Light" panose="020B0402020203020204" pitchFamily="34" charset="0"/>
              </a:rPr>
              <a:t>Responsabilità dei </a:t>
            </a:r>
            <a:r>
              <a:rPr lang="it-IT" sz="2400" b="1" dirty="0" smtClean="0">
                <a:solidFill>
                  <a:srgbClr val="FFC000"/>
                </a:solidFill>
                <a:latin typeface="Avenir Light" panose="020B0402020203020204" pitchFamily="34" charset="0"/>
              </a:rPr>
              <a:t>committenti </a:t>
            </a:r>
            <a:r>
              <a:rPr lang="it-IT" sz="2400" dirty="0" smtClean="0">
                <a:latin typeface="Avenir Light" panose="020B0402020203020204" pitchFamily="34" charset="0"/>
              </a:rPr>
              <a:t>e dei </a:t>
            </a:r>
            <a:r>
              <a:rPr lang="it-IT" sz="2400" b="1" dirty="0" smtClean="0">
                <a:solidFill>
                  <a:srgbClr val="FFC000"/>
                </a:solidFill>
                <a:latin typeface="Avenir Light" panose="020B0402020203020204" pitchFamily="34" charset="0"/>
              </a:rPr>
              <a:t>responsabili dei lavori</a:t>
            </a:r>
          </a:p>
          <a:p>
            <a:pPr algn="just"/>
            <a:endParaRPr lang="it-IT" sz="2400" dirty="0" smtClean="0">
              <a:latin typeface="Avenir Light" panose="020B0402020203020204" pitchFamily="34" charset="0"/>
            </a:endParaRPr>
          </a:p>
          <a:p>
            <a:pPr algn="just"/>
            <a:r>
              <a:rPr lang="it-IT" sz="2300" dirty="0" smtClean="0">
                <a:solidFill>
                  <a:srgbClr val="FFC000"/>
                </a:solidFill>
                <a:latin typeface="Avenir Light" panose="020B0402020203020204" pitchFamily="34" charset="0"/>
              </a:rPr>
              <a:t>1. SOPPRESSO</a:t>
            </a:r>
          </a:p>
          <a:p>
            <a:pPr marL="457200" indent="-457200" algn="just">
              <a:buAutoNum type="arabicPeriod"/>
            </a:pPr>
            <a:endParaRPr lang="it-IT" sz="2300" dirty="0">
              <a:latin typeface="Avenir Light" panose="020B0402020203020204" pitchFamily="34" charset="0"/>
            </a:endParaRPr>
          </a:p>
          <a:p>
            <a:pPr algn="just"/>
            <a:r>
              <a:rPr lang="it-IT" sz="2300" dirty="0">
                <a:latin typeface="Avenir Light" panose="020B0402020203020204" pitchFamily="34" charset="0"/>
              </a:rPr>
              <a:t>2. La </a:t>
            </a:r>
            <a:r>
              <a:rPr lang="it-IT" sz="2300" dirty="0" smtClean="0">
                <a:latin typeface="Avenir Light" panose="020B0402020203020204" pitchFamily="34" charset="0"/>
              </a:rPr>
              <a:t>designazione del </a:t>
            </a:r>
            <a:r>
              <a:rPr lang="it-IT" sz="2300" dirty="0" smtClean="0">
                <a:solidFill>
                  <a:srgbClr val="FFC000"/>
                </a:solidFill>
                <a:latin typeface="Avenir Light" panose="020B0402020203020204" pitchFamily="34" charset="0"/>
              </a:rPr>
              <a:t>coordinatore per </a:t>
            </a:r>
            <a:r>
              <a:rPr lang="it-IT" sz="2300" dirty="0">
                <a:solidFill>
                  <a:srgbClr val="FFC000"/>
                </a:solidFill>
                <a:latin typeface="Avenir Light" panose="020B0402020203020204" pitchFamily="34" charset="0"/>
              </a:rPr>
              <a:t>la progettazione e del coordinatore  per  l'esecuzione </a:t>
            </a:r>
            <a:r>
              <a:rPr lang="it-IT" sz="2300" dirty="0">
                <a:latin typeface="Avenir Light" panose="020B0402020203020204" pitchFamily="34" charset="0"/>
              </a:rPr>
              <a:t> ((dei  lavori)),  </a:t>
            </a:r>
            <a:r>
              <a:rPr lang="it-IT" sz="2300" dirty="0">
                <a:solidFill>
                  <a:srgbClr val="FFC000"/>
                </a:solidFill>
                <a:latin typeface="Avenir Light" panose="020B0402020203020204" pitchFamily="34" charset="0"/>
              </a:rPr>
              <a:t>non  esonera </a:t>
            </a:r>
            <a:r>
              <a:rPr lang="it-IT" sz="2300" dirty="0" smtClean="0">
                <a:latin typeface="Avenir Light" panose="020B0402020203020204" pitchFamily="34" charset="0"/>
              </a:rPr>
              <a:t>((</a:t>
            </a:r>
            <a:r>
              <a:rPr lang="it-IT" sz="2300" dirty="0">
                <a:latin typeface="Avenir Light" panose="020B0402020203020204" pitchFamily="34" charset="0"/>
              </a:rPr>
              <a:t>il committente </a:t>
            </a:r>
            <a:r>
              <a:rPr lang="it-IT" sz="2300" dirty="0" smtClean="0">
                <a:latin typeface="Avenir Light" panose="020B0402020203020204" pitchFamily="34" charset="0"/>
              </a:rPr>
              <a:t>o</a:t>
            </a:r>
            <a:r>
              <a:rPr lang="it-IT" sz="2300" dirty="0">
                <a:latin typeface="Avenir Light" panose="020B0402020203020204" pitchFamily="34" charset="0"/>
              </a:rPr>
              <a:t>)) </a:t>
            </a:r>
            <a:r>
              <a:rPr lang="it-IT" sz="2300" dirty="0" smtClean="0">
                <a:solidFill>
                  <a:srgbClr val="FFC000"/>
                </a:solidFill>
                <a:latin typeface="Avenir Light" panose="020B0402020203020204" pitchFamily="34" charset="0"/>
              </a:rPr>
              <a:t>il responsabile dei lavori </a:t>
            </a:r>
            <a:r>
              <a:rPr lang="it-IT" sz="2300" dirty="0">
                <a:solidFill>
                  <a:srgbClr val="FFC000"/>
                </a:solidFill>
                <a:latin typeface="Avenir Light" panose="020B0402020203020204" pitchFamily="34" charset="0"/>
              </a:rPr>
              <a:t>dalle </a:t>
            </a:r>
            <a:r>
              <a:rPr lang="it-IT" sz="2300" dirty="0" smtClean="0">
                <a:solidFill>
                  <a:srgbClr val="FFC000"/>
                </a:solidFill>
                <a:latin typeface="Avenir Light" panose="020B0402020203020204" pitchFamily="34" charset="0"/>
              </a:rPr>
              <a:t>responsabilità </a:t>
            </a:r>
            <a:r>
              <a:rPr lang="it-IT" sz="2300" dirty="0">
                <a:solidFill>
                  <a:srgbClr val="FFC000"/>
                </a:solidFill>
                <a:latin typeface="Avenir Light" panose="020B0402020203020204" pitchFamily="34" charset="0"/>
              </a:rPr>
              <a:t>connesse  alla  verifica  dell'adempimento degli </a:t>
            </a:r>
            <a:r>
              <a:rPr lang="it-IT" sz="2300" dirty="0" smtClean="0">
                <a:solidFill>
                  <a:srgbClr val="FFC000"/>
                </a:solidFill>
                <a:latin typeface="Avenir Light" panose="020B0402020203020204" pitchFamily="34" charset="0"/>
              </a:rPr>
              <a:t>obblighi </a:t>
            </a:r>
            <a:r>
              <a:rPr lang="it-IT" sz="2300" dirty="0">
                <a:latin typeface="Avenir Light" panose="020B0402020203020204" pitchFamily="34" charset="0"/>
              </a:rPr>
              <a:t>di cui agli articoli 91, comma 1, e 92, comma 1, ((lettere a), b), c) d) ed e))). </a:t>
            </a:r>
          </a:p>
        </p:txBody>
      </p:sp>
    </p:spTree>
    <p:extLst>
      <p:ext uri="{BB962C8B-B14F-4D97-AF65-F5344CB8AC3E}">
        <p14:creationId xmlns:p14="http://schemas.microsoft.com/office/powerpoint/2010/main" val="2708154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0730" y="3406139"/>
            <a:ext cx="4221480"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CasellaDiTesto 4"/>
          <p:cNvSpPr txBox="1"/>
          <p:nvPr/>
        </p:nvSpPr>
        <p:spPr>
          <a:xfrm>
            <a:off x="709612" y="816429"/>
            <a:ext cx="8744866" cy="3046988"/>
          </a:xfrm>
          <a:prstGeom prst="rect">
            <a:avLst/>
          </a:prstGeom>
          <a:noFill/>
        </p:spPr>
        <p:txBody>
          <a:bodyPr wrap="square" rtlCol="0">
            <a:spAutoFit/>
          </a:bodyPr>
          <a:lstStyle/>
          <a:p>
            <a:r>
              <a:rPr lang="it-IT" sz="2400" dirty="0">
                <a:latin typeface="Avenir Light" panose="020B0402020203020204" pitchFamily="34" charset="0"/>
              </a:rPr>
              <a:t>CAMPO DI APPLICAZIONE </a:t>
            </a:r>
            <a:r>
              <a:rPr lang="it-IT" sz="2400" dirty="0" smtClean="0">
                <a:latin typeface="Avenir Light" panose="020B0402020203020204" pitchFamily="34" charset="0"/>
              </a:rPr>
              <a:t>ART.88 </a:t>
            </a:r>
            <a:endParaRPr lang="it-IT" sz="2400" dirty="0">
              <a:latin typeface="Avenir Light" panose="020B0402020203020204" pitchFamily="34" charset="0"/>
            </a:endParaRPr>
          </a:p>
          <a:p>
            <a:endParaRPr lang="it-IT" sz="2400" dirty="0" smtClean="0">
              <a:latin typeface="Avenir Light" panose="020B0402020203020204" pitchFamily="34" charset="0"/>
            </a:endParaRPr>
          </a:p>
          <a:p>
            <a:r>
              <a:rPr lang="it-IT" sz="2400" b="1" dirty="0">
                <a:solidFill>
                  <a:srgbClr val="FFC000"/>
                </a:solidFill>
                <a:latin typeface="Avenir Light" panose="020B0402020203020204" pitchFamily="34" charset="0"/>
                <a:sym typeface="Wingdings" panose="05000000000000000000" pitchFamily="2" charset="2"/>
              </a:rPr>
              <a:t>Definizione del campo di applicazione</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a:t>
            </a:r>
            <a:r>
              <a:rPr lang="it-IT" sz="2300" b="1" dirty="0" smtClean="0">
                <a:solidFill>
                  <a:srgbClr val="FFC000"/>
                </a:solidFill>
                <a:latin typeface="Avenir Light" panose="020B0402020203020204" pitchFamily="34" charset="0"/>
              </a:rPr>
              <a:t>Il </a:t>
            </a:r>
            <a:r>
              <a:rPr lang="it-IT" sz="2300" b="1" dirty="0">
                <a:solidFill>
                  <a:srgbClr val="FFC000"/>
                </a:solidFill>
                <a:latin typeface="Avenir Light" panose="020B0402020203020204" pitchFamily="34" charset="0"/>
              </a:rPr>
              <a:t>presente capo contiene </a:t>
            </a:r>
            <a:r>
              <a:rPr lang="it-IT" sz="2300" dirty="0">
                <a:latin typeface="Avenir Light" panose="020B0402020203020204" pitchFamily="34" charset="0"/>
              </a:rPr>
              <a:t>disposizioni specifiche relative  alle misure per la tutela della salute e per la sicurezza  </a:t>
            </a:r>
            <a:r>
              <a:rPr lang="it-IT" sz="2300" dirty="0" smtClean="0">
                <a:latin typeface="Avenir Light" panose="020B0402020203020204" pitchFamily="34" charset="0"/>
              </a:rPr>
              <a:t>dei  </a:t>
            </a:r>
            <a:r>
              <a:rPr lang="it-IT" sz="2300" dirty="0">
                <a:latin typeface="Avenir Light" panose="020B0402020203020204" pitchFamily="34" charset="0"/>
              </a:rPr>
              <a:t>lavoratori nei cantieri temporanei o  mobili  quali  definiti  all'articolo  89, comma 1, lettera a</a:t>
            </a:r>
            <a:r>
              <a:rPr lang="it-IT" sz="2300" dirty="0" smtClean="0">
                <a:latin typeface="Avenir Light" panose="020B0402020203020204" pitchFamily="34" charset="0"/>
              </a:rPr>
              <a:t>).</a:t>
            </a:r>
          </a:p>
        </p:txBody>
      </p:sp>
    </p:spTree>
    <p:extLst>
      <p:ext uri="{BB962C8B-B14F-4D97-AF65-F5344CB8AC3E}">
        <p14:creationId xmlns:p14="http://schemas.microsoft.com/office/powerpoint/2010/main" val="19075680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40</a:t>
            </a:fld>
            <a:endParaRPr lang="en-US" dirty="0"/>
          </a:p>
        </p:txBody>
      </p:sp>
      <p:sp>
        <p:nvSpPr>
          <p:cNvPr id="4" name="CasellaDiTesto 3"/>
          <p:cNvSpPr txBox="1"/>
          <p:nvPr/>
        </p:nvSpPr>
        <p:spPr>
          <a:xfrm>
            <a:off x="684212" y="710639"/>
            <a:ext cx="8744866" cy="3046988"/>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94</a:t>
            </a:r>
            <a:endParaRPr lang="it-IT" sz="2400" dirty="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Obblighi </a:t>
            </a:r>
            <a:r>
              <a:rPr lang="it-IT" sz="2400" dirty="0">
                <a:latin typeface="Avenir Light" panose="020B0402020203020204" pitchFamily="34" charset="0"/>
              </a:rPr>
              <a:t>dei </a:t>
            </a:r>
            <a:r>
              <a:rPr lang="it-IT" sz="2400" b="1" dirty="0">
                <a:solidFill>
                  <a:srgbClr val="FFC000"/>
                </a:solidFill>
                <a:latin typeface="Avenir Light" panose="020B0402020203020204" pitchFamily="34" charset="0"/>
              </a:rPr>
              <a:t>lavoratori </a:t>
            </a:r>
            <a:r>
              <a:rPr lang="it-IT" sz="2400" b="1" dirty="0" smtClean="0">
                <a:solidFill>
                  <a:srgbClr val="FFC000"/>
                </a:solidFill>
                <a:latin typeface="Avenir Light" panose="020B0402020203020204" pitchFamily="34" charset="0"/>
              </a:rPr>
              <a:t>autonomi</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1. </a:t>
            </a:r>
            <a:r>
              <a:rPr lang="it-IT" sz="2300" dirty="0">
                <a:latin typeface="Avenir Light" panose="020B0402020203020204" pitchFamily="34" charset="0"/>
              </a:rPr>
              <a:t>I  lavoratori  autonomi che esercitano la propria </a:t>
            </a:r>
            <a:r>
              <a:rPr lang="it-IT" sz="2300" dirty="0" smtClean="0">
                <a:latin typeface="Avenir Light" panose="020B0402020203020204" pitchFamily="34" charset="0"/>
              </a:rPr>
              <a:t>attività </a:t>
            </a:r>
            <a:r>
              <a:rPr lang="it-IT" sz="2300" dirty="0">
                <a:latin typeface="Avenir Light" panose="020B0402020203020204" pitchFamily="34" charset="0"/>
              </a:rPr>
              <a:t>nei cantieri, </a:t>
            </a:r>
            <a:r>
              <a:rPr lang="it-IT" sz="2300" dirty="0" smtClean="0">
                <a:latin typeface="Avenir Light" panose="020B0402020203020204" pitchFamily="34" charset="0"/>
              </a:rPr>
              <a:t>fermo restando gli obblighi  </a:t>
            </a:r>
            <a:r>
              <a:rPr lang="it-IT" sz="2300" dirty="0">
                <a:latin typeface="Avenir Light" panose="020B0402020203020204" pitchFamily="34" charset="0"/>
              </a:rPr>
              <a:t>di cui al presente decreto legislativo</a:t>
            </a:r>
            <a:r>
              <a:rPr lang="it-IT" sz="2300" dirty="0" smtClean="0">
                <a:latin typeface="Avenir Light" panose="020B0402020203020204" pitchFamily="34" charset="0"/>
              </a:rPr>
              <a:t>, </a:t>
            </a:r>
            <a:r>
              <a:rPr lang="it-IT" sz="2300" dirty="0">
                <a:latin typeface="Avenir Light" panose="020B0402020203020204" pitchFamily="34" charset="0"/>
              </a:rPr>
              <a:t>si </a:t>
            </a:r>
            <a:r>
              <a:rPr lang="it-IT" sz="2300" dirty="0" smtClean="0">
                <a:latin typeface="Avenir Light" panose="020B0402020203020204" pitchFamily="34" charset="0"/>
              </a:rPr>
              <a:t>adeguano alle </a:t>
            </a:r>
            <a:r>
              <a:rPr lang="it-IT" sz="2300" dirty="0">
                <a:latin typeface="Avenir Light" panose="020B0402020203020204" pitchFamily="34" charset="0"/>
              </a:rPr>
              <a:t>indicazioni fornite dal coordinatore per l'esecuzione dei lavori, ai fini della sicurezza.</a:t>
            </a:r>
          </a:p>
        </p:txBody>
      </p:sp>
    </p:spTree>
    <p:extLst>
      <p:ext uri="{BB962C8B-B14F-4D97-AF65-F5344CB8AC3E}">
        <p14:creationId xmlns:p14="http://schemas.microsoft.com/office/powerpoint/2010/main" val="22995447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41</a:t>
            </a:fld>
            <a:endParaRPr lang="en-US" dirty="0"/>
          </a:p>
        </p:txBody>
      </p:sp>
      <p:sp>
        <p:nvSpPr>
          <p:cNvPr id="4" name="CasellaDiTesto 3"/>
          <p:cNvSpPr txBox="1"/>
          <p:nvPr/>
        </p:nvSpPr>
        <p:spPr>
          <a:xfrm>
            <a:off x="684212" y="710639"/>
            <a:ext cx="8744866" cy="4847481"/>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95</a:t>
            </a:r>
          </a:p>
          <a:p>
            <a:endParaRPr lang="it-IT" sz="2400" dirty="0">
              <a:latin typeface="Avenir Light" panose="020B0402020203020204" pitchFamily="34" charset="0"/>
            </a:endParaRPr>
          </a:p>
          <a:p>
            <a:pPr algn="just"/>
            <a:r>
              <a:rPr lang="it-IT" sz="2400" b="1" dirty="0" smtClean="0">
                <a:solidFill>
                  <a:srgbClr val="FFC000"/>
                </a:solidFill>
                <a:latin typeface="Avenir Light" panose="020B0402020203020204" pitchFamily="34" charset="0"/>
              </a:rPr>
              <a:t>Misure </a:t>
            </a:r>
            <a:r>
              <a:rPr lang="it-IT" sz="2400" b="1" dirty="0">
                <a:solidFill>
                  <a:srgbClr val="FFC000"/>
                </a:solidFill>
                <a:latin typeface="Avenir Light" panose="020B0402020203020204" pitchFamily="34" charset="0"/>
              </a:rPr>
              <a:t>generali di </a:t>
            </a:r>
            <a:r>
              <a:rPr lang="it-IT" sz="2400" b="1" dirty="0" smtClean="0">
                <a:solidFill>
                  <a:srgbClr val="FFC000"/>
                </a:solidFill>
                <a:latin typeface="Avenir Light" panose="020B0402020203020204" pitchFamily="34" charset="0"/>
              </a:rPr>
              <a:t>tutela</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I  datori di lavoro delle imprese esecutrici, durante </a:t>
            </a:r>
            <a:r>
              <a:rPr lang="it-IT" sz="2300" dirty="0">
                <a:latin typeface="Avenir Light" panose="020B0402020203020204" pitchFamily="34" charset="0"/>
              </a:rPr>
              <a:t>l'esecuzione </a:t>
            </a:r>
            <a:r>
              <a:rPr lang="it-IT" sz="2300" dirty="0" smtClean="0">
                <a:latin typeface="Avenir Light" panose="020B0402020203020204" pitchFamily="34" charset="0"/>
              </a:rPr>
              <a:t>dell'opera, </a:t>
            </a:r>
            <a:r>
              <a:rPr lang="it-IT" sz="2300" dirty="0">
                <a:latin typeface="Avenir Light" panose="020B0402020203020204" pitchFamily="34" charset="0"/>
              </a:rPr>
              <a:t>osservano le misure generali di tutela di cui all'articolo </a:t>
            </a:r>
            <a:r>
              <a:rPr lang="it-IT" sz="2300" dirty="0" smtClean="0">
                <a:latin typeface="Avenir Light" panose="020B0402020203020204" pitchFamily="34" charset="0"/>
              </a:rPr>
              <a:t>15 e curano, </a:t>
            </a:r>
            <a:r>
              <a:rPr lang="it-IT" sz="2300" dirty="0">
                <a:latin typeface="Avenir Light" panose="020B0402020203020204" pitchFamily="34" charset="0"/>
              </a:rPr>
              <a:t>ciascuno per la parte di competenza, in particolare</a:t>
            </a:r>
            <a:r>
              <a:rPr lang="it-IT" sz="2300" dirty="0" smtClean="0">
                <a:latin typeface="Avenir Light" panose="020B0402020203020204" pitchFamily="34" charset="0"/>
              </a:rPr>
              <a:t>:</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a) il  </a:t>
            </a:r>
            <a:r>
              <a:rPr lang="it-IT" sz="2000" dirty="0">
                <a:latin typeface="Avenir Light" panose="020B0402020203020204" pitchFamily="34" charset="0"/>
              </a:rPr>
              <a:t>mantenimento </a:t>
            </a:r>
            <a:r>
              <a:rPr lang="it-IT" sz="2000" dirty="0" smtClean="0">
                <a:latin typeface="Avenir Light" panose="020B0402020203020204" pitchFamily="34" charset="0"/>
              </a:rPr>
              <a:t>del  </a:t>
            </a:r>
            <a:r>
              <a:rPr lang="it-IT" sz="2000" dirty="0">
                <a:latin typeface="Avenir Light" panose="020B0402020203020204" pitchFamily="34" charset="0"/>
              </a:rPr>
              <a:t>cantiere  in  condizioni ordinate e di soddisfacente </a:t>
            </a:r>
            <a:r>
              <a:rPr lang="it-IT" sz="2000" dirty="0" smtClean="0">
                <a:latin typeface="Avenir Light" panose="020B0402020203020204" pitchFamily="34" charset="0"/>
              </a:rPr>
              <a:t>salubrità;</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 la scelta dell'ubicazione di </a:t>
            </a:r>
            <a:r>
              <a:rPr lang="it-IT" sz="2000" dirty="0">
                <a:latin typeface="Avenir Light" panose="020B0402020203020204" pitchFamily="34" charset="0"/>
              </a:rPr>
              <a:t>posti di lavoro tenendo conto delle </a:t>
            </a:r>
            <a:r>
              <a:rPr lang="it-IT" sz="2000" dirty="0" smtClean="0">
                <a:latin typeface="Avenir Light" panose="020B0402020203020204" pitchFamily="34" charset="0"/>
              </a:rPr>
              <a:t>condizioni di accesso a </a:t>
            </a:r>
            <a:r>
              <a:rPr lang="it-IT" sz="2000" dirty="0">
                <a:latin typeface="Avenir Light" panose="020B0402020203020204" pitchFamily="34" charset="0"/>
              </a:rPr>
              <a:t>tali posti, definendo vie o zone di spostamento o di circolazione; </a:t>
            </a:r>
          </a:p>
        </p:txBody>
      </p:sp>
    </p:spTree>
    <p:extLst>
      <p:ext uri="{BB962C8B-B14F-4D97-AF65-F5344CB8AC3E}">
        <p14:creationId xmlns:p14="http://schemas.microsoft.com/office/powerpoint/2010/main" val="40244600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42</a:t>
            </a:fld>
            <a:endParaRPr lang="en-US" dirty="0"/>
          </a:p>
        </p:txBody>
      </p:sp>
      <p:sp>
        <p:nvSpPr>
          <p:cNvPr id="4" name="CasellaDiTesto 3"/>
          <p:cNvSpPr txBox="1"/>
          <p:nvPr/>
        </p:nvSpPr>
        <p:spPr>
          <a:xfrm>
            <a:off x="684212" y="710639"/>
            <a:ext cx="8744866" cy="4216539"/>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95</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c) </a:t>
            </a:r>
            <a:r>
              <a:rPr lang="it-IT" sz="2000" dirty="0">
                <a:latin typeface="Avenir Light" panose="020B0402020203020204" pitchFamily="34" charset="0"/>
              </a:rPr>
              <a:t>le condizioni di movimentazione dei vari materiali;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a:t>
            </a:r>
          </a:p>
          <a:p>
            <a:pPr algn="just"/>
            <a:r>
              <a:rPr lang="it-IT" sz="2000" dirty="0" smtClean="0">
                <a:latin typeface="Avenir Light" panose="020B0402020203020204" pitchFamily="34" charset="0"/>
              </a:rPr>
              <a:t>d) la </a:t>
            </a:r>
            <a:r>
              <a:rPr lang="it-IT" sz="2000" dirty="0">
                <a:latin typeface="Avenir Light" panose="020B0402020203020204" pitchFamily="34" charset="0"/>
              </a:rPr>
              <a:t>manutenzione, il controllo prima dell'entrata in servizio e il </a:t>
            </a:r>
            <a:r>
              <a:rPr lang="it-IT" sz="2000" dirty="0" smtClean="0">
                <a:latin typeface="Avenir Light" panose="020B0402020203020204" pitchFamily="34" charset="0"/>
              </a:rPr>
              <a:t>controllo periodico </a:t>
            </a:r>
            <a:r>
              <a:rPr lang="it-IT" sz="2000" dirty="0">
                <a:latin typeface="Avenir Light" panose="020B0402020203020204" pitchFamily="34" charset="0"/>
              </a:rPr>
              <a:t>((degli apprestamenti, delle attrezzature di lavoro)) </a:t>
            </a:r>
            <a:r>
              <a:rPr lang="it-IT" sz="2000" dirty="0" smtClean="0">
                <a:latin typeface="Avenir Light" panose="020B0402020203020204" pitchFamily="34" charset="0"/>
              </a:rPr>
              <a:t>degli impianti e dei  </a:t>
            </a:r>
            <a:r>
              <a:rPr lang="it-IT" sz="2000" dirty="0">
                <a:latin typeface="Avenir Light" panose="020B0402020203020204" pitchFamily="34" charset="0"/>
              </a:rPr>
              <a:t>dispositivi al fine di eliminare i difetti </a:t>
            </a:r>
            <a:r>
              <a:rPr lang="it-IT" sz="2000" dirty="0" smtClean="0">
                <a:latin typeface="Avenir Light" panose="020B0402020203020204" pitchFamily="34" charset="0"/>
              </a:rPr>
              <a:t>che possono  </a:t>
            </a:r>
            <a:r>
              <a:rPr lang="it-IT" sz="2000" dirty="0">
                <a:latin typeface="Avenir Light" panose="020B0402020203020204" pitchFamily="34" charset="0"/>
              </a:rPr>
              <a:t>pregiudicare  la  sicurezza  e  la  salute dei lavoratori; </a:t>
            </a:r>
            <a:endParaRPr lang="it-IT" sz="2000" dirty="0" smtClean="0">
              <a:latin typeface="Avenir Light" panose="020B0402020203020204" pitchFamily="34" charset="0"/>
            </a:endParaRP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e) la delimitazione e l'allestimento delle zone di stoccaggio e di  deposito  dei  vari materiali, in particolare quando si tratta di materie e di sostanze pericolose;   </a:t>
            </a:r>
          </a:p>
          <a:p>
            <a:pPr algn="just"/>
            <a:r>
              <a:rPr lang="it-IT" sz="2400" dirty="0">
                <a:latin typeface="Avenir Light" panose="020B0402020203020204" pitchFamily="34" charset="0"/>
              </a:rPr>
              <a:t>  </a:t>
            </a:r>
          </a:p>
        </p:txBody>
      </p:sp>
    </p:spTree>
    <p:extLst>
      <p:ext uri="{BB962C8B-B14F-4D97-AF65-F5344CB8AC3E}">
        <p14:creationId xmlns:p14="http://schemas.microsoft.com/office/powerpoint/2010/main" val="31077204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43</a:t>
            </a:fld>
            <a:endParaRPr lang="en-US" dirty="0"/>
          </a:p>
        </p:txBody>
      </p:sp>
      <p:sp>
        <p:nvSpPr>
          <p:cNvPr id="4" name="CasellaDiTesto 3"/>
          <p:cNvSpPr txBox="1"/>
          <p:nvPr/>
        </p:nvSpPr>
        <p:spPr>
          <a:xfrm>
            <a:off x="684212" y="710639"/>
            <a:ext cx="8744866" cy="3662541"/>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95</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f</a:t>
            </a:r>
            <a:r>
              <a:rPr lang="it-IT" sz="2000" dirty="0">
                <a:latin typeface="Avenir Light" panose="020B0402020203020204" pitchFamily="34" charset="0"/>
              </a:rPr>
              <a:t>) l'adeguamento, in funzione dell'evoluzione del cantiere, della durata  effettiva  da  attribuire  ai  vari  tipi di lavoro o fasi di lavoro</a:t>
            </a:r>
            <a:r>
              <a:rPr lang="it-IT" sz="2000" dirty="0" smtClean="0">
                <a:latin typeface="Avenir Light" panose="020B0402020203020204" pitchFamily="34" charset="0"/>
              </a:rPr>
              <a:t>;</a:t>
            </a: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g) la cooperazione ((e il coordinamento)) tra datori di lavoro e lavoratori autonomi;     </a:t>
            </a: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h)  le interazioni con le attività che avvengono sul luogo, all'interno o in prossimità del cantiere. </a:t>
            </a:r>
          </a:p>
          <a:p>
            <a:pPr algn="just"/>
            <a:endParaRPr lang="it-IT" sz="2400" dirty="0" smtClean="0">
              <a:latin typeface="Avenir Light" panose="020B0402020203020204" pitchFamily="34" charset="0"/>
            </a:endParaRPr>
          </a:p>
        </p:txBody>
      </p:sp>
    </p:spTree>
    <p:extLst>
      <p:ext uri="{BB962C8B-B14F-4D97-AF65-F5344CB8AC3E}">
        <p14:creationId xmlns:p14="http://schemas.microsoft.com/office/powerpoint/2010/main" val="41494103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44</a:t>
            </a:fld>
            <a:endParaRPr lang="en-US" dirty="0"/>
          </a:p>
        </p:txBody>
      </p:sp>
      <p:sp>
        <p:nvSpPr>
          <p:cNvPr id="4" name="CasellaDiTesto 3"/>
          <p:cNvSpPr txBox="1"/>
          <p:nvPr/>
        </p:nvSpPr>
        <p:spPr>
          <a:xfrm>
            <a:off x="684212" y="710639"/>
            <a:ext cx="8744866" cy="5570756"/>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96</a:t>
            </a:r>
            <a:endParaRPr lang="it-IT" sz="2400" dirty="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Obblighi </a:t>
            </a:r>
            <a:r>
              <a:rPr lang="it-IT" sz="2400" dirty="0">
                <a:latin typeface="Avenir Light" panose="020B0402020203020204" pitchFamily="34" charset="0"/>
              </a:rPr>
              <a:t>dei </a:t>
            </a:r>
            <a:r>
              <a:rPr lang="it-IT" sz="2400" b="1" dirty="0">
                <a:solidFill>
                  <a:srgbClr val="FFC000"/>
                </a:solidFill>
                <a:latin typeface="Avenir Light" panose="020B0402020203020204" pitchFamily="34" charset="0"/>
              </a:rPr>
              <a:t>datori di lavoro</a:t>
            </a:r>
            <a:r>
              <a:rPr lang="it-IT" sz="2400" dirty="0">
                <a:latin typeface="Avenir Light" panose="020B0402020203020204" pitchFamily="34" charset="0"/>
              </a:rPr>
              <a:t>, dei </a:t>
            </a:r>
            <a:r>
              <a:rPr lang="it-IT" sz="2400" b="1" dirty="0">
                <a:solidFill>
                  <a:srgbClr val="FFC000"/>
                </a:solidFill>
                <a:latin typeface="Avenir Light" panose="020B0402020203020204" pitchFamily="34" charset="0"/>
              </a:rPr>
              <a:t>dirigenti</a:t>
            </a:r>
            <a:r>
              <a:rPr lang="it-IT" sz="2400" dirty="0">
                <a:latin typeface="Avenir Light" panose="020B0402020203020204" pitchFamily="34" charset="0"/>
              </a:rPr>
              <a:t> e dei </a:t>
            </a:r>
            <a:r>
              <a:rPr lang="it-IT" sz="2400" b="1" dirty="0" smtClean="0">
                <a:solidFill>
                  <a:srgbClr val="FFC000"/>
                </a:solidFill>
                <a:latin typeface="Avenir Light" panose="020B0402020203020204" pitchFamily="34" charset="0"/>
              </a:rPr>
              <a:t>preposti</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I datori di lavoro delle </a:t>
            </a:r>
            <a:r>
              <a:rPr lang="it-IT" sz="2300" dirty="0">
                <a:latin typeface="Avenir Light" panose="020B0402020203020204" pitchFamily="34" charset="0"/>
              </a:rPr>
              <a:t>imprese affidatarie e delle imprese esecutrici,  anche  nel  caso  in  cui  nel  cantiere operi una unica impresa, anche familiare o con meno di dieci addetti:   </a:t>
            </a:r>
            <a:endParaRPr lang="it-IT" sz="2300" dirty="0" smtClean="0">
              <a:latin typeface="Avenir Light" panose="020B0402020203020204" pitchFamily="34" charset="0"/>
            </a:endParaRPr>
          </a:p>
          <a:p>
            <a:pPr algn="just"/>
            <a:r>
              <a:rPr lang="it-IT" sz="2400" dirty="0" smtClean="0">
                <a:latin typeface="Avenir Light" panose="020B0402020203020204" pitchFamily="34" charset="0"/>
              </a:rPr>
              <a:t>  </a:t>
            </a:r>
          </a:p>
          <a:p>
            <a:pPr algn="just"/>
            <a:r>
              <a:rPr lang="it-IT" sz="2000" dirty="0" smtClean="0">
                <a:latin typeface="Avenir Light" panose="020B0402020203020204" pitchFamily="34" charset="0"/>
              </a:rPr>
              <a:t>a) adottano le </a:t>
            </a:r>
            <a:r>
              <a:rPr lang="it-IT" sz="2000" dirty="0">
                <a:latin typeface="Avenir Light" panose="020B0402020203020204" pitchFamily="34" charset="0"/>
              </a:rPr>
              <a:t>misure </a:t>
            </a:r>
            <a:r>
              <a:rPr lang="it-IT" sz="2000" dirty="0" smtClean="0">
                <a:latin typeface="Avenir Light" panose="020B0402020203020204" pitchFamily="34" charset="0"/>
              </a:rPr>
              <a:t>conformi alle prescrizioni di cui </a:t>
            </a:r>
            <a:r>
              <a:rPr lang="it-IT" sz="2000" dirty="0">
                <a:latin typeface="Avenir Light" panose="020B0402020203020204" pitchFamily="34" charset="0"/>
              </a:rPr>
              <a:t>all'allegato XIII; </a:t>
            </a:r>
            <a:endParaRPr lang="it-IT" sz="20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 predispongono l'accesso e la recinzione del </a:t>
            </a:r>
            <a:r>
              <a:rPr lang="it-IT" sz="2000" dirty="0">
                <a:latin typeface="Avenir Light" panose="020B0402020203020204" pitchFamily="34" charset="0"/>
              </a:rPr>
              <a:t>cantiere con </a:t>
            </a:r>
            <a:r>
              <a:rPr lang="it-IT" sz="2000" dirty="0" smtClean="0">
                <a:latin typeface="Avenir Light" panose="020B0402020203020204" pitchFamily="34" charset="0"/>
              </a:rPr>
              <a:t>modalità </a:t>
            </a:r>
            <a:r>
              <a:rPr lang="it-IT" sz="2000" dirty="0">
                <a:latin typeface="Avenir Light" panose="020B0402020203020204" pitchFamily="34" charset="0"/>
              </a:rPr>
              <a:t>chiaramente visibili e individuabili</a:t>
            </a:r>
            <a:r>
              <a:rPr lang="it-IT" sz="20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c) Curano la </a:t>
            </a:r>
            <a:r>
              <a:rPr lang="it-IT" sz="2000" dirty="0">
                <a:latin typeface="Avenir Light" panose="020B0402020203020204" pitchFamily="34" charset="0"/>
              </a:rPr>
              <a:t>disposizione </a:t>
            </a:r>
            <a:r>
              <a:rPr lang="it-IT" sz="2000" dirty="0" smtClean="0">
                <a:latin typeface="Avenir Light" panose="020B0402020203020204" pitchFamily="34" charset="0"/>
              </a:rPr>
              <a:t>o l'accatastamento di </a:t>
            </a:r>
            <a:r>
              <a:rPr lang="it-IT" sz="2000" dirty="0">
                <a:latin typeface="Avenir Light" panose="020B0402020203020204" pitchFamily="34" charset="0"/>
              </a:rPr>
              <a:t>materiali o </a:t>
            </a:r>
            <a:r>
              <a:rPr lang="it-IT" sz="2000" dirty="0" smtClean="0">
                <a:latin typeface="Avenir Light" panose="020B0402020203020204" pitchFamily="34" charset="0"/>
              </a:rPr>
              <a:t>attrezzature in </a:t>
            </a:r>
            <a:r>
              <a:rPr lang="it-IT" sz="2000" dirty="0">
                <a:latin typeface="Avenir Light" panose="020B0402020203020204" pitchFamily="34" charset="0"/>
              </a:rPr>
              <a:t>modo da evitarne il crollo o il ribaltamento;  </a:t>
            </a:r>
            <a:endParaRPr lang="it-IT" sz="2000" dirty="0" smtClean="0">
              <a:latin typeface="Avenir Light" panose="020B0402020203020204" pitchFamily="34" charset="0"/>
            </a:endParaRPr>
          </a:p>
          <a:p>
            <a:pPr algn="just"/>
            <a:endParaRPr lang="it-IT" sz="2400" dirty="0" smtClean="0">
              <a:latin typeface="Avenir Light" panose="020B0402020203020204" pitchFamily="34" charset="0"/>
            </a:endParaRPr>
          </a:p>
        </p:txBody>
      </p:sp>
    </p:spTree>
    <p:extLst>
      <p:ext uri="{BB962C8B-B14F-4D97-AF65-F5344CB8AC3E}">
        <p14:creationId xmlns:p14="http://schemas.microsoft.com/office/powerpoint/2010/main" val="5047010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45</a:t>
            </a:fld>
            <a:endParaRPr lang="en-US" dirty="0"/>
          </a:p>
        </p:txBody>
      </p:sp>
      <p:sp>
        <p:nvSpPr>
          <p:cNvPr id="4" name="CasellaDiTesto 3"/>
          <p:cNvSpPr txBox="1"/>
          <p:nvPr/>
        </p:nvSpPr>
        <p:spPr>
          <a:xfrm>
            <a:off x="684212" y="710639"/>
            <a:ext cx="8744866" cy="4585871"/>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96</a:t>
            </a:r>
          </a:p>
          <a:p>
            <a:pPr algn="just"/>
            <a:r>
              <a:rPr lang="it-IT" sz="2400" dirty="0" smtClean="0">
                <a:latin typeface="Avenir Light" panose="020B0402020203020204" pitchFamily="34" charset="0"/>
              </a:rPr>
              <a:t>   </a:t>
            </a:r>
          </a:p>
          <a:p>
            <a:pPr algn="just"/>
            <a:r>
              <a:rPr lang="it-IT" sz="2000" dirty="0" smtClean="0">
                <a:latin typeface="Avenir Light" panose="020B0402020203020204" pitchFamily="34" charset="0"/>
              </a:rPr>
              <a:t>d) curano </a:t>
            </a:r>
            <a:r>
              <a:rPr lang="it-IT" sz="2000" dirty="0">
                <a:latin typeface="Avenir Light" panose="020B0402020203020204" pitchFamily="34" charset="0"/>
              </a:rPr>
              <a:t>la </a:t>
            </a:r>
            <a:r>
              <a:rPr lang="it-IT" sz="2000" dirty="0" smtClean="0">
                <a:latin typeface="Avenir Light" panose="020B0402020203020204" pitchFamily="34" charset="0"/>
              </a:rPr>
              <a:t>protezione dei lavoratori contro  </a:t>
            </a:r>
            <a:r>
              <a:rPr lang="it-IT" sz="2000" dirty="0">
                <a:latin typeface="Avenir Light" panose="020B0402020203020204" pitchFamily="34" charset="0"/>
              </a:rPr>
              <a:t>le influenze atmosferiche </a:t>
            </a:r>
            <a:r>
              <a:rPr lang="it-IT" sz="2000" dirty="0" smtClean="0">
                <a:latin typeface="Avenir Light" panose="020B0402020203020204" pitchFamily="34" charset="0"/>
              </a:rPr>
              <a:t>che </a:t>
            </a:r>
            <a:r>
              <a:rPr lang="it-IT" sz="2000" dirty="0">
                <a:latin typeface="Avenir Light" panose="020B0402020203020204" pitchFamily="34" charset="0"/>
              </a:rPr>
              <a:t>possono </a:t>
            </a:r>
            <a:r>
              <a:rPr lang="it-IT" sz="2000" dirty="0" smtClean="0">
                <a:latin typeface="Avenir Light" panose="020B0402020203020204" pitchFamily="34" charset="0"/>
              </a:rPr>
              <a:t>compromettere la </a:t>
            </a:r>
            <a:r>
              <a:rPr lang="it-IT" sz="2000" dirty="0">
                <a:latin typeface="Avenir Light" panose="020B0402020203020204" pitchFamily="34" charset="0"/>
              </a:rPr>
              <a:t>loro sicurezza e la loro salute</a:t>
            </a:r>
            <a:r>
              <a:rPr lang="it-IT" sz="2000" dirty="0" smtClean="0">
                <a:latin typeface="Avenir Light" panose="020B0402020203020204" pitchFamily="34" charset="0"/>
              </a:rPr>
              <a:t>;</a:t>
            </a:r>
          </a:p>
          <a:p>
            <a:pPr algn="just"/>
            <a:r>
              <a:rPr lang="it-IT" sz="2000" dirty="0" smtClean="0">
                <a:latin typeface="Avenir Light" panose="020B0402020203020204" pitchFamily="34" charset="0"/>
              </a:rPr>
              <a:t>     </a:t>
            </a:r>
          </a:p>
          <a:p>
            <a:pPr algn="just"/>
            <a:r>
              <a:rPr lang="it-IT" sz="2000" dirty="0" smtClean="0">
                <a:latin typeface="Avenir Light" panose="020B0402020203020204" pitchFamily="34" charset="0"/>
              </a:rPr>
              <a:t>e) curano le condizioni </a:t>
            </a:r>
            <a:r>
              <a:rPr lang="it-IT" sz="2000" dirty="0">
                <a:latin typeface="Avenir Light" panose="020B0402020203020204" pitchFamily="34" charset="0"/>
              </a:rPr>
              <a:t>di rimozione dei materiali pericolosi, previo,   se   del  caso,  coordinamento  con  il  committente  o  il responsabile dei lavori;     </a:t>
            </a:r>
            <a:endParaRPr lang="it-IT" sz="20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a:latin typeface="Avenir Light" panose="020B0402020203020204" pitchFamily="34" charset="0"/>
              </a:rPr>
              <a:t>f) curano  che lo stoccaggio e l'evacuazione dei detriti e delle macerie avvengano correttamente;     </a:t>
            </a: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g) redigono il piano operativo di sicurezza di cui all'articolo 89, comma 1, lettera h). </a:t>
            </a:r>
          </a:p>
          <a:p>
            <a:pPr algn="just"/>
            <a:endParaRPr lang="it-IT" sz="2400" dirty="0" smtClean="0">
              <a:latin typeface="Avenir Light" panose="020B0402020203020204" pitchFamily="34" charset="0"/>
            </a:endParaRPr>
          </a:p>
        </p:txBody>
      </p:sp>
    </p:spTree>
    <p:extLst>
      <p:ext uri="{BB962C8B-B14F-4D97-AF65-F5344CB8AC3E}">
        <p14:creationId xmlns:p14="http://schemas.microsoft.com/office/powerpoint/2010/main" val="19600243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46</a:t>
            </a:fld>
            <a:endParaRPr lang="en-US" dirty="0"/>
          </a:p>
        </p:txBody>
      </p:sp>
      <p:sp>
        <p:nvSpPr>
          <p:cNvPr id="4" name="CasellaDiTesto 3"/>
          <p:cNvSpPr txBox="1"/>
          <p:nvPr/>
        </p:nvSpPr>
        <p:spPr>
          <a:xfrm>
            <a:off x="684212" y="710639"/>
            <a:ext cx="8744866" cy="5262979"/>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96</a:t>
            </a:r>
          </a:p>
          <a:p>
            <a:pPr algn="just"/>
            <a:endParaRPr lang="it-IT" sz="2400" dirty="0" smtClean="0">
              <a:latin typeface="Avenir Light" panose="020B0402020203020204" pitchFamily="34" charset="0"/>
            </a:endParaRPr>
          </a:p>
          <a:p>
            <a:pPr algn="just"/>
            <a:r>
              <a:rPr lang="it-IT" sz="2300" dirty="0">
                <a:latin typeface="Avenir Light" panose="020B0402020203020204" pitchFamily="34" charset="0"/>
              </a:rPr>
              <a:t>((1-bis. </a:t>
            </a:r>
            <a:r>
              <a:rPr lang="it-IT" sz="2300" dirty="0" smtClean="0">
                <a:latin typeface="Avenir Light" panose="020B0402020203020204" pitchFamily="34" charset="0"/>
              </a:rPr>
              <a:t>La  </a:t>
            </a:r>
            <a:r>
              <a:rPr lang="it-IT" sz="2300" dirty="0">
                <a:latin typeface="Avenir Light" panose="020B0402020203020204" pitchFamily="34" charset="0"/>
              </a:rPr>
              <a:t>previsione  di  cui  al  comma  1, lettera g), non si applica alle mere forniture di materiali o attrezzature. In tali casi trovano comunque applicazione le disposizioni di cui all'articolo 26.   </a:t>
            </a:r>
            <a:endParaRPr lang="it-IT" sz="2300" dirty="0" smtClean="0">
              <a:latin typeface="Avenir Light" panose="020B0402020203020204" pitchFamily="34" charset="0"/>
            </a:endParaRP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2</a:t>
            </a:r>
            <a:r>
              <a:rPr lang="it-IT" sz="2300" dirty="0">
                <a:latin typeface="Avenir Light" panose="020B0402020203020204" pitchFamily="34" charset="0"/>
              </a:rPr>
              <a:t>.  L'accettazione  da  parte  di  ciascun  datore  di lavoro delle imprese del piano di sicurezza e di coordinamento di cui all'articolo </a:t>
            </a:r>
            <a:r>
              <a:rPr lang="it-IT" sz="2300" dirty="0" smtClean="0">
                <a:latin typeface="Avenir Light" panose="020B0402020203020204" pitchFamily="34" charset="0"/>
              </a:rPr>
              <a:t>100, nonché la   </a:t>
            </a:r>
            <a:r>
              <a:rPr lang="it-IT" sz="2300" dirty="0">
                <a:latin typeface="Avenir Light" panose="020B0402020203020204" pitchFamily="34" charset="0"/>
              </a:rPr>
              <a:t>redazione </a:t>
            </a:r>
            <a:r>
              <a:rPr lang="it-IT" sz="2300" dirty="0" smtClean="0">
                <a:latin typeface="Avenir Light" panose="020B0402020203020204" pitchFamily="34" charset="0"/>
              </a:rPr>
              <a:t>del </a:t>
            </a:r>
            <a:r>
              <a:rPr lang="it-IT" sz="2300" dirty="0">
                <a:latin typeface="Avenir Light" panose="020B0402020203020204" pitchFamily="34" charset="0"/>
              </a:rPr>
              <a:t>piano </a:t>
            </a:r>
            <a:r>
              <a:rPr lang="it-IT" sz="2300" dirty="0" smtClean="0">
                <a:latin typeface="Avenir Light" panose="020B0402020203020204" pitchFamily="34" charset="0"/>
              </a:rPr>
              <a:t>operativo  </a:t>
            </a:r>
            <a:r>
              <a:rPr lang="it-IT" sz="2300" dirty="0">
                <a:latin typeface="Avenir Light" panose="020B0402020203020204" pitchFamily="34" charset="0"/>
              </a:rPr>
              <a:t>di  sicurezza costituiscono,   limitatamente </a:t>
            </a:r>
            <a:r>
              <a:rPr lang="it-IT" sz="2300" dirty="0" smtClean="0">
                <a:latin typeface="Avenir Light" panose="020B0402020203020204" pitchFamily="34" charset="0"/>
              </a:rPr>
              <a:t>al singolo cantiere interessato</a:t>
            </a:r>
            <a:r>
              <a:rPr lang="it-IT" sz="2300" dirty="0">
                <a:latin typeface="Avenir Light" panose="020B0402020203020204" pitchFamily="34" charset="0"/>
              </a:rPr>
              <a:t>, adempimento alle disposizioni di cui all'articolo 17 comma 1, lettera a),  all'articolo  26, commi 1, lettera b), 2, 3, e 5, e all'articolo 29, comma 3.)) </a:t>
            </a:r>
            <a:r>
              <a:rPr lang="it-IT" sz="2300" dirty="0" smtClean="0">
                <a:latin typeface="Avenir Light" panose="020B0402020203020204" pitchFamily="34" charset="0"/>
              </a:rPr>
              <a:t>      </a:t>
            </a:r>
          </a:p>
        </p:txBody>
      </p:sp>
    </p:spTree>
    <p:extLst>
      <p:ext uri="{BB962C8B-B14F-4D97-AF65-F5344CB8AC3E}">
        <p14:creationId xmlns:p14="http://schemas.microsoft.com/office/powerpoint/2010/main" val="26864212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47</a:t>
            </a:fld>
            <a:endParaRPr lang="en-US" dirty="0"/>
          </a:p>
        </p:txBody>
      </p:sp>
      <p:sp>
        <p:nvSpPr>
          <p:cNvPr id="4" name="CasellaDiTesto 3"/>
          <p:cNvSpPr txBox="1"/>
          <p:nvPr/>
        </p:nvSpPr>
        <p:spPr>
          <a:xfrm>
            <a:off x="684212" y="710639"/>
            <a:ext cx="8744866" cy="5139869"/>
          </a:xfrm>
          <a:prstGeom prst="rect">
            <a:avLst/>
          </a:prstGeom>
          <a:noFill/>
        </p:spPr>
        <p:txBody>
          <a:bodyPr wrap="square" rtlCol="0">
            <a:spAutoFit/>
          </a:bodyPr>
          <a:lstStyle/>
          <a:p>
            <a:r>
              <a:rPr lang="it-IT" sz="2400" dirty="0">
                <a:latin typeface="Avenir Light" panose="020B0402020203020204" pitchFamily="34" charset="0"/>
              </a:rPr>
              <a:t>OBBLIGHI ART. </a:t>
            </a:r>
            <a:r>
              <a:rPr lang="it-IT" sz="2400" dirty="0" smtClean="0">
                <a:latin typeface="Avenir Light" panose="020B0402020203020204" pitchFamily="34" charset="0"/>
              </a:rPr>
              <a:t>97</a:t>
            </a:r>
          </a:p>
          <a:p>
            <a:endParaRPr lang="it-IT" sz="2400" dirty="0">
              <a:latin typeface="Avenir Light" panose="020B0402020203020204" pitchFamily="34" charset="0"/>
            </a:endParaRPr>
          </a:p>
          <a:p>
            <a:pPr algn="just"/>
            <a:r>
              <a:rPr lang="it-IT" sz="2400" dirty="0" smtClean="0">
                <a:latin typeface="Avenir Light" panose="020B0402020203020204" pitchFamily="34" charset="0"/>
              </a:rPr>
              <a:t>Obblighi </a:t>
            </a:r>
            <a:r>
              <a:rPr lang="it-IT" sz="2400" dirty="0">
                <a:latin typeface="Avenir Light" panose="020B0402020203020204" pitchFamily="34" charset="0"/>
              </a:rPr>
              <a:t>del </a:t>
            </a:r>
            <a:r>
              <a:rPr lang="it-IT" sz="2400" b="1" dirty="0">
                <a:solidFill>
                  <a:srgbClr val="FFC000"/>
                </a:solidFill>
                <a:latin typeface="Avenir Light" panose="020B0402020203020204" pitchFamily="34" charset="0"/>
              </a:rPr>
              <a:t>datore di lavoro dell'impresa </a:t>
            </a:r>
            <a:r>
              <a:rPr lang="it-IT" sz="2400" b="1" dirty="0" smtClean="0">
                <a:solidFill>
                  <a:srgbClr val="FFC000"/>
                </a:solidFill>
                <a:latin typeface="Avenir Light" panose="020B0402020203020204" pitchFamily="34" charset="0"/>
              </a:rPr>
              <a:t>affidataria</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1. Il  </a:t>
            </a:r>
            <a:r>
              <a:rPr lang="it-IT" sz="2300" dirty="0">
                <a:latin typeface="Avenir Light" panose="020B0402020203020204" pitchFamily="34" charset="0"/>
              </a:rPr>
              <a:t>datore  di  lavoro  dell'impresa  affidataria ((verifica le </a:t>
            </a:r>
            <a:r>
              <a:rPr lang="it-IT" sz="2300" dirty="0" smtClean="0">
                <a:latin typeface="Avenir Light" panose="020B0402020203020204" pitchFamily="34" charset="0"/>
              </a:rPr>
              <a:t>condizioni di</a:t>
            </a:r>
            <a:r>
              <a:rPr lang="it-IT" sz="2300" dirty="0">
                <a:latin typeface="Avenir Light" panose="020B0402020203020204" pitchFamily="34" charset="0"/>
              </a:rPr>
              <a:t>)) </a:t>
            </a:r>
            <a:r>
              <a:rPr lang="it-IT" sz="2300" dirty="0" smtClean="0">
                <a:latin typeface="Avenir Light" panose="020B0402020203020204" pitchFamily="34" charset="0"/>
              </a:rPr>
              <a:t>sicurezza dei </a:t>
            </a:r>
            <a:r>
              <a:rPr lang="it-IT" sz="2300" dirty="0">
                <a:latin typeface="Avenir Light" panose="020B0402020203020204" pitchFamily="34" charset="0"/>
              </a:rPr>
              <a:t>lavori affidati ((e </a:t>
            </a:r>
            <a:r>
              <a:rPr lang="it-IT" sz="2300" dirty="0" smtClean="0">
                <a:latin typeface="Avenir Light" panose="020B0402020203020204" pitchFamily="34" charset="0"/>
              </a:rPr>
              <a:t>l'applicazione)) </a:t>
            </a:r>
            <a:r>
              <a:rPr lang="it-IT" sz="2300" dirty="0">
                <a:latin typeface="Avenir Light" panose="020B0402020203020204" pitchFamily="34" charset="0"/>
              </a:rPr>
              <a:t>delle  disposizioni  e  delle  prescrizioni  del piano di sicurezza e coordinamento.  </a:t>
            </a:r>
            <a:r>
              <a:rPr lang="it-IT" sz="2300" dirty="0" smtClean="0">
                <a:latin typeface="Avenir Light" panose="020B0402020203020204" pitchFamily="34" charset="0"/>
              </a:rPr>
              <a:t>  </a:t>
            </a: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2.  </a:t>
            </a:r>
            <a:r>
              <a:rPr lang="it-IT" sz="2300" dirty="0">
                <a:latin typeface="Avenir Light" panose="020B0402020203020204" pitchFamily="34" charset="0"/>
              </a:rPr>
              <a:t>Gli  obblighi  derivanti  dall'articolo  26,  fatte  salve  le disposizioni  di cui all'articolo 96, comma 2, sono riferiti anche al </a:t>
            </a:r>
            <a:r>
              <a:rPr lang="it-IT" sz="2300" dirty="0" smtClean="0">
                <a:latin typeface="Avenir Light" panose="020B0402020203020204" pitchFamily="34" charset="0"/>
              </a:rPr>
              <a:t>datore di lavoro  dell'impresa </a:t>
            </a:r>
            <a:r>
              <a:rPr lang="it-IT" sz="2300" dirty="0">
                <a:latin typeface="Avenir Light" panose="020B0402020203020204" pitchFamily="34" charset="0"/>
              </a:rPr>
              <a:t>affidataria.  Per  la  verifica </a:t>
            </a:r>
            <a:r>
              <a:rPr lang="it-IT" sz="2300" dirty="0" smtClean="0">
                <a:latin typeface="Avenir Light" panose="020B0402020203020204" pitchFamily="34" charset="0"/>
              </a:rPr>
              <a:t>dell'idoneità </a:t>
            </a:r>
            <a:r>
              <a:rPr lang="it-IT" sz="2300" dirty="0">
                <a:latin typeface="Avenir Light" panose="020B0402020203020204" pitchFamily="34" charset="0"/>
              </a:rPr>
              <a:t>tecnico professionale si fa riferimento alle </a:t>
            </a:r>
            <a:r>
              <a:rPr lang="it-IT" sz="2300" dirty="0" smtClean="0">
                <a:latin typeface="Avenir Light" panose="020B0402020203020204" pitchFamily="34" charset="0"/>
              </a:rPr>
              <a:t>modalità </a:t>
            </a:r>
            <a:r>
              <a:rPr lang="it-IT" sz="2300" dirty="0">
                <a:latin typeface="Avenir Light" panose="020B0402020203020204" pitchFamily="34" charset="0"/>
              </a:rPr>
              <a:t>di cui </a:t>
            </a:r>
            <a:r>
              <a:rPr lang="it-IT" sz="2300" u="sng" dirty="0">
                <a:solidFill>
                  <a:srgbClr val="FFC000"/>
                </a:solidFill>
                <a:latin typeface="Avenir Light" panose="020B0402020203020204" pitchFamily="34" charset="0"/>
              </a:rPr>
              <a:t>all'allegato XVII</a:t>
            </a:r>
            <a:r>
              <a:rPr lang="it-IT" sz="2300" dirty="0">
                <a:solidFill>
                  <a:srgbClr val="FFC000"/>
                </a:solidFill>
                <a:latin typeface="Avenir Light" panose="020B0402020203020204" pitchFamily="34" charset="0"/>
              </a:rPr>
              <a:t>.    </a:t>
            </a:r>
          </a:p>
        </p:txBody>
      </p:sp>
    </p:spTree>
    <p:extLst>
      <p:ext uri="{BB962C8B-B14F-4D97-AF65-F5344CB8AC3E}">
        <p14:creationId xmlns:p14="http://schemas.microsoft.com/office/powerpoint/2010/main" val="6346331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48</a:t>
            </a:fld>
            <a:endParaRPr lang="en-US" dirty="0"/>
          </a:p>
        </p:txBody>
      </p:sp>
      <p:sp>
        <p:nvSpPr>
          <p:cNvPr id="4" name="CasellaDiTesto 3"/>
          <p:cNvSpPr txBox="1"/>
          <p:nvPr/>
        </p:nvSpPr>
        <p:spPr>
          <a:xfrm>
            <a:off x="684212" y="710639"/>
            <a:ext cx="8744866" cy="3893374"/>
          </a:xfrm>
          <a:prstGeom prst="rect">
            <a:avLst/>
          </a:prstGeom>
          <a:noFill/>
        </p:spPr>
        <p:txBody>
          <a:bodyPr wrap="square" rtlCol="0">
            <a:spAutoFit/>
          </a:bodyPr>
          <a:lstStyle/>
          <a:p>
            <a:r>
              <a:rPr lang="it-IT" sz="2400" u="sng" dirty="0" smtClean="0">
                <a:latin typeface="Avenir Light" panose="020B0402020203020204" pitchFamily="34" charset="0"/>
              </a:rPr>
              <a:t>ALLEGATO XVII.</a:t>
            </a:r>
          </a:p>
          <a:p>
            <a:endParaRPr lang="it-IT" sz="2800" dirty="0" smtClean="0">
              <a:latin typeface="Avenir Light" panose="020B0402020203020204" pitchFamily="34" charset="0"/>
            </a:endParaRPr>
          </a:p>
          <a:p>
            <a:r>
              <a:rPr lang="it-IT" sz="2400" b="1" dirty="0" smtClean="0">
                <a:solidFill>
                  <a:srgbClr val="FFC000"/>
                </a:solidFill>
                <a:latin typeface="Avenir Light" panose="020B0402020203020204" pitchFamily="34" charset="0"/>
              </a:rPr>
              <a:t>Idoneità tecnico professionale </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01. Le imprese affidatarie dovranno indicare </a:t>
            </a:r>
            <a:r>
              <a:rPr lang="it-IT" sz="2300" dirty="0">
                <a:latin typeface="Avenir Light" panose="020B0402020203020204" pitchFamily="34" charset="0"/>
              </a:rPr>
              <a:t>al committente o al responsabile  dei  lavori  almeno  il  nominativo  del  soggetto  o i nominativi  dei  soggetti  della </a:t>
            </a:r>
            <a:r>
              <a:rPr lang="it-IT" sz="2300" dirty="0" smtClean="0">
                <a:latin typeface="Avenir Light" panose="020B0402020203020204" pitchFamily="34" charset="0"/>
              </a:rPr>
              <a:t>propria impresa, con </a:t>
            </a:r>
            <a:r>
              <a:rPr lang="it-IT" sz="2300" dirty="0">
                <a:latin typeface="Avenir Light" panose="020B0402020203020204" pitchFamily="34" charset="0"/>
              </a:rPr>
              <a:t>le specifiche mansioni,   incaricati  </a:t>
            </a:r>
            <a:r>
              <a:rPr lang="it-IT" sz="2300" dirty="0" smtClean="0">
                <a:latin typeface="Avenir Light" panose="020B0402020203020204" pitchFamily="34" charset="0"/>
              </a:rPr>
              <a:t>per l'assolvimento dei compiti  </a:t>
            </a:r>
            <a:r>
              <a:rPr lang="it-IT" sz="2300" dirty="0">
                <a:latin typeface="Avenir Light" panose="020B0402020203020204" pitchFamily="34" charset="0"/>
              </a:rPr>
              <a:t>di  cui all'articolo 97. </a:t>
            </a:r>
            <a:endParaRPr lang="it-IT" sz="2300" dirty="0" smtClean="0">
              <a:latin typeface="Avenir Light" panose="020B0402020203020204" pitchFamily="34" charset="0"/>
            </a:endParaRPr>
          </a:p>
          <a:p>
            <a:pPr algn="just"/>
            <a:endParaRPr lang="it-IT" sz="2300" dirty="0">
              <a:latin typeface="Avenir Light" panose="020B0402020203020204" pitchFamily="34" charset="0"/>
            </a:endParaRPr>
          </a:p>
        </p:txBody>
      </p:sp>
    </p:spTree>
    <p:extLst>
      <p:ext uri="{BB962C8B-B14F-4D97-AF65-F5344CB8AC3E}">
        <p14:creationId xmlns:p14="http://schemas.microsoft.com/office/powerpoint/2010/main" val="23645558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49</a:t>
            </a:fld>
            <a:endParaRPr lang="en-US" dirty="0"/>
          </a:p>
        </p:txBody>
      </p:sp>
      <p:sp>
        <p:nvSpPr>
          <p:cNvPr id="4" name="CasellaDiTesto 3"/>
          <p:cNvSpPr txBox="1"/>
          <p:nvPr/>
        </p:nvSpPr>
        <p:spPr>
          <a:xfrm>
            <a:off x="684212" y="710639"/>
            <a:ext cx="8744866" cy="4616648"/>
          </a:xfrm>
          <a:prstGeom prst="rect">
            <a:avLst/>
          </a:prstGeom>
          <a:noFill/>
        </p:spPr>
        <p:txBody>
          <a:bodyPr wrap="square" rtlCol="0">
            <a:spAutoFit/>
          </a:bodyPr>
          <a:lstStyle/>
          <a:p>
            <a:r>
              <a:rPr lang="it-IT" sz="2400" u="sng" dirty="0">
                <a:latin typeface="Avenir Light" panose="020B0402020203020204" pitchFamily="34" charset="0"/>
              </a:rPr>
              <a:t>ALLEGATO XVII.</a:t>
            </a:r>
          </a:p>
          <a:p>
            <a:endParaRPr lang="it-IT" sz="2400" dirty="0" smtClean="0">
              <a:latin typeface="Avenir Light" panose="020B0402020203020204" pitchFamily="34" charset="0"/>
            </a:endParaRPr>
          </a:p>
          <a:p>
            <a:r>
              <a:rPr lang="it-IT" sz="2400" b="1" dirty="0" smtClean="0">
                <a:solidFill>
                  <a:srgbClr val="FFC000"/>
                </a:solidFill>
                <a:latin typeface="Avenir Light" panose="020B0402020203020204" pitchFamily="34" charset="0"/>
              </a:rPr>
              <a:t>Idoneità tecnico professionale </a:t>
            </a:r>
          </a:p>
          <a:p>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1. Ai fini della  </a:t>
            </a:r>
            <a:r>
              <a:rPr lang="it-IT" sz="2300" dirty="0">
                <a:latin typeface="Avenir Light" panose="020B0402020203020204" pitchFamily="34" charset="0"/>
              </a:rPr>
              <a:t>verifica </a:t>
            </a:r>
            <a:r>
              <a:rPr lang="it-IT" sz="2300" dirty="0" smtClean="0">
                <a:latin typeface="Avenir Light" panose="020B0402020203020204" pitchFamily="34" charset="0"/>
              </a:rPr>
              <a:t>dell'idoneità </a:t>
            </a:r>
            <a:r>
              <a:rPr lang="it-IT" sz="2300" dirty="0">
                <a:latin typeface="Avenir Light" panose="020B0402020203020204" pitchFamily="34" charset="0"/>
              </a:rPr>
              <a:t>tecnico professionale le imprese, </a:t>
            </a:r>
            <a:r>
              <a:rPr lang="it-IT" sz="2300" dirty="0" smtClean="0">
                <a:latin typeface="Avenir Light" panose="020B0402020203020204" pitchFamily="34" charset="0"/>
              </a:rPr>
              <a:t>le </a:t>
            </a:r>
            <a:r>
              <a:rPr lang="it-IT" sz="2300" u="sng" dirty="0" smtClean="0">
                <a:solidFill>
                  <a:srgbClr val="FFC000"/>
                </a:solidFill>
                <a:latin typeface="Avenir Light" panose="020B0402020203020204" pitchFamily="34" charset="0"/>
              </a:rPr>
              <a:t>imprese esecutrici </a:t>
            </a:r>
            <a:r>
              <a:rPr lang="it-IT" sz="2300" dirty="0" smtClean="0">
                <a:latin typeface="Avenir Light" panose="020B0402020203020204" pitchFamily="34" charset="0"/>
              </a:rPr>
              <a:t>nonché </a:t>
            </a:r>
            <a:r>
              <a:rPr lang="it-IT" sz="2300" dirty="0">
                <a:latin typeface="Avenir Light" panose="020B0402020203020204" pitchFamily="34" charset="0"/>
              </a:rPr>
              <a:t>le </a:t>
            </a:r>
            <a:r>
              <a:rPr lang="it-IT" sz="2300" u="sng" dirty="0">
                <a:solidFill>
                  <a:srgbClr val="FFC000"/>
                </a:solidFill>
                <a:latin typeface="Avenir Light" panose="020B0402020203020204" pitchFamily="34" charset="0"/>
              </a:rPr>
              <a:t>imprese affidatarie</a:t>
            </a:r>
            <a:r>
              <a:rPr lang="it-IT" sz="2300" dirty="0">
                <a:latin typeface="Avenir Light" panose="020B0402020203020204" pitchFamily="34" charset="0"/>
              </a:rPr>
              <a:t>, ove utilizzino  anche  proprio  personale,  macchine  o  attrezzature </a:t>
            </a:r>
            <a:r>
              <a:rPr lang="it-IT" sz="2300" dirty="0" smtClean="0">
                <a:latin typeface="Avenir Light" panose="020B0402020203020204" pitchFamily="34" charset="0"/>
              </a:rPr>
              <a:t>per l'esecuzione dell'opera appaltata</a:t>
            </a:r>
            <a:r>
              <a:rPr lang="it-IT" sz="2300" dirty="0">
                <a:latin typeface="Avenir Light" panose="020B0402020203020204" pitchFamily="34" charset="0"/>
              </a:rPr>
              <a:t>, dovranno esibire al committente o al responsabile dei lavori almeno: </a:t>
            </a:r>
            <a:endParaRPr lang="it-IT" sz="23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a) </a:t>
            </a:r>
            <a:r>
              <a:rPr lang="it-IT" sz="2000" dirty="0" smtClean="0">
                <a:solidFill>
                  <a:srgbClr val="FFC000"/>
                </a:solidFill>
                <a:latin typeface="Avenir Light" panose="020B0402020203020204" pitchFamily="34" charset="0"/>
              </a:rPr>
              <a:t>iscrizione </a:t>
            </a:r>
            <a:r>
              <a:rPr lang="it-IT" sz="2000" dirty="0">
                <a:solidFill>
                  <a:srgbClr val="FFC000"/>
                </a:solidFill>
                <a:latin typeface="Avenir Light" panose="020B0402020203020204" pitchFamily="34" charset="0"/>
              </a:rPr>
              <a:t>alla camera di commercio</a:t>
            </a:r>
            <a:r>
              <a:rPr lang="it-IT" sz="2000" dirty="0">
                <a:latin typeface="Avenir Light" panose="020B0402020203020204" pitchFamily="34" charset="0"/>
              </a:rPr>
              <a:t>, industria ed artigianato con oggetto sociale inerente alla tipologia </a:t>
            </a:r>
            <a:r>
              <a:rPr lang="it-IT" sz="2000" dirty="0" smtClean="0">
                <a:latin typeface="Avenir Light" panose="020B0402020203020204" pitchFamily="34" charset="0"/>
              </a:rPr>
              <a:t>dell'appalto; </a:t>
            </a:r>
          </a:p>
          <a:p>
            <a:pPr algn="just"/>
            <a:endParaRPr lang="it-IT" sz="2300" dirty="0">
              <a:latin typeface="Avenir Light" panose="020B0402020203020204" pitchFamily="34" charset="0"/>
            </a:endParaRPr>
          </a:p>
        </p:txBody>
      </p:sp>
    </p:spTree>
    <p:extLst>
      <p:ext uri="{BB962C8B-B14F-4D97-AF65-F5344CB8AC3E}">
        <p14:creationId xmlns:p14="http://schemas.microsoft.com/office/powerpoint/2010/main" val="137799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4177" y="3392692"/>
            <a:ext cx="4194586"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CasellaDiTesto 3"/>
          <p:cNvSpPr txBox="1"/>
          <p:nvPr/>
        </p:nvSpPr>
        <p:spPr>
          <a:xfrm>
            <a:off x="684212" y="710639"/>
            <a:ext cx="8744866" cy="5324535"/>
          </a:xfrm>
          <a:prstGeom prst="rect">
            <a:avLst/>
          </a:prstGeom>
          <a:noFill/>
        </p:spPr>
        <p:txBody>
          <a:bodyPr wrap="square" rtlCol="0">
            <a:spAutoFit/>
          </a:bodyPr>
          <a:lstStyle/>
          <a:p>
            <a:r>
              <a:rPr lang="it-IT" sz="2400" dirty="0">
                <a:latin typeface="Avenir Light" panose="020B0402020203020204" pitchFamily="34" charset="0"/>
              </a:rPr>
              <a:t>CAMPO DI APPLICAZIONE </a:t>
            </a:r>
            <a:r>
              <a:rPr lang="it-IT" sz="2400" dirty="0" smtClean="0">
                <a:latin typeface="Avenir Light" panose="020B0402020203020204" pitchFamily="34" charset="0"/>
              </a:rPr>
              <a:t>ART.88</a:t>
            </a:r>
            <a:endParaRPr lang="it-IT" sz="2400" dirty="0">
              <a:latin typeface="Avenir Light" panose="020B0402020203020204" pitchFamily="34" charset="0"/>
            </a:endParaRPr>
          </a:p>
          <a:p>
            <a:endParaRPr lang="it-IT" sz="2400" dirty="0" smtClean="0">
              <a:latin typeface="Avenir Light" panose="020B0402020203020204" pitchFamily="34" charset="0"/>
            </a:endParaRPr>
          </a:p>
          <a:p>
            <a:r>
              <a:rPr lang="it-IT" sz="2400" b="1" dirty="0" smtClean="0">
                <a:solidFill>
                  <a:srgbClr val="FFC000"/>
                </a:solidFill>
                <a:latin typeface="Avenir Light" panose="020B0402020203020204" pitchFamily="34" charset="0"/>
              </a:rPr>
              <a:t>Categorie escluse</a:t>
            </a:r>
          </a:p>
          <a:p>
            <a:r>
              <a:rPr lang="it-IT" sz="2400" dirty="0">
                <a:latin typeface="Avenir Light" panose="020B0402020203020204" pitchFamily="34" charset="0"/>
              </a:rPr>
              <a:t>C</a:t>
            </a:r>
            <a:r>
              <a:rPr lang="it-IT" sz="2400" dirty="0" smtClean="0">
                <a:latin typeface="Avenir Light" panose="020B0402020203020204" pitchFamily="34" charset="0"/>
              </a:rPr>
              <a:t>omma 2</a:t>
            </a:r>
          </a:p>
          <a:p>
            <a:endParaRPr lang="it-IT" sz="2400" dirty="0">
              <a:latin typeface="Avenir Light" panose="020B0402020203020204" pitchFamily="34" charset="0"/>
            </a:endParaRPr>
          </a:p>
          <a:p>
            <a:pPr algn="just"/>
            <a:r>
              <a:rPr lang="it-IT" sz="2000" dirty="0" smtClean="0">
                <a:latin typeface="Avenir Light" panose="020B0402020203020204" pitchFamily="34" charset="0"/>
              </a:rPr>
              <a:t>a) ai  </a:t>
            </a:r>
            <a:r>
              <a:rPr lang="it-IT" sz="2000" dirty="0">
                <a:latin typeface="Avenir Light" panose="020B0402020203020204" pitchFamily="34" charset="0"/>
              </a:rPr>
              <a:t>lavori  di  </a:t>
            </a:r>
            <a:r>
              <a:rPr lang="it-IT" sz="2000" b="1" dirty="0">
                <a:solidFill>
                  <a:srgbClr val="FFC000"/>
                </a:solidFill>
                <a:latin typeface="Avenir Light" panose="020B0402020203020204" pitchFamily="34" charset="0"/>
              </a:rPr>
              <a:t>prospezione,  ricerca  e  coltivazione  delle sostanze </a:t>
            </a:r>
            <a:r>
              <a:rPr lang="it-IT" sz="2000" b="1" dirty="0" smtClean="0">
                <a:solidFill>
                  <a:srgbClr val="FFC000"/>
                </a:solidFill>
                <a:latin typeface="Avenir Light" panose="020B0402020203020204" pitchFamily="34" charset="0"/>
              </a:rPr>
              <a:t>minerali</a:t>
            </a:r>
            <a:r>
              <a:rPr lang="it-IT" sz="20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ai  lavori  svolti  negli  </a:t>
            </a:r>
            <a:r>
              <a:rPr lang="it-IT" sz="2000" b="1" dirty="0">
                <a:solidFill>
                  <a:srgbClr val="FFC000"/>
                </a:solidFill>
                <a:latin typeface="Avenir Light" panose="020B0402020203020204" pitchFamily="34" charset="0"/>
              </a:rPr>
              <a:t>impianti  connessi  alle  </a:t>
            </a:r>
            <a:r>
              <a:rPr lang="it-IT" sz="2000" b="1" dirty="0" smtClean="0">
                <a:solidFill>
                  <a:srgbClr val="FFC000"/>
                </a:solidFill>
                <a:latin typeface="Avenir Light" panose="020B0402020203020204" pitchFamily="34" charset="0"/>
              </a:rPr>
              <a:t>attività </a:t>
            </a:r>
            <a:r>
              <a:rPr lang="it-IT" sz="2000" b="1" dirty="0">
                <a:solidFill>
                  <a:srgbClr val="FFC000"/>
                </a:solidFill>
                <a:latin typeface="Avenir Light" panose="020B0402020203020204" pitchFamily="34" charset="0"/>
              </a:rPr>
              <a:t>minerarie</a:t>
            </a:r>
            <a:r>
              <a:rPr lang="it-IT" sz="2000" dirty="0">
                <a:latin typeface="Avenir Light" panose="020B0402020203020204" pitchFamily="34" charset="0"/>
              </a:rPr>
              <a:t> esistenti entro il perimetro dei permessi di ricerca, delle concessioni o delle </a:t>
            </a:r>
            <a:r>
              <a:rPr lang="it-IT" sz="2000" dirty="0" smtClean="0">
                <a:latin typeface="Avenir Light" panose="020B0402020203020204" pitchFamily="34" charset="0"/>
              </a:rPr>
              <a:t>autorizzazioni;</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c</a:t>
            </a:r>
            <a:r>
              <a:rPr lang="it-IT" sz="2000" dirty="0">
                <a:latin typeface="Avenir Light" panose="020B0402020203020204" pitchFamily="34" charset="0"/>
              </a:rPr>
              <a:t>) ai lavori svolti negli </a:t>
            </a:r>
            <a:r>
              <a:rPr lang="it-IT" sz="2000" b="1" dirty="0">
                <a:solidFill>
                  <a:srgbClr val="FFC000"/>
                </a:solidFill>
                <a:latin typeface="Avenir Light" panose="020B0402020203020204" pitchFamily="34" charset="0"/>
              </a:rPr>
              <a:t>impianti che  costituiscono  pertinenze della miniera</a:t>
            </a:r>
            <a:r>
              <a:rPr lang="it-IT" sz="2000" dirty="0">
                <a:latin typeface="Avenir Light" panose="020B0402020203020204" pitchFamily="34" charset="0"/>
              </a:rPr>
              <a:t>: gli impianti fissi interni  o  esterni,  i  pozzi,  le gallerie, </a:t>
            </a:r>
            <a:r>
              <a:rPr lang="it-IT" sz="2000" dirty="0" smtClean="0">
                <a:latin typeface="Avenir Light" panose="020B0402020203020204" pitchFamily="34" charset="0"/>
              </a:rPr>
              <a:t>nonché </a:t>
            </a:r>
            <a:r>
              <a:rPr lang="it-IT" sz="2000" dirty="0">
                <a:latin typeface="Avenir Light" panose="020B0402020203020204" pitchFamily="34" charset="0"/>
              </a:rPr>
              <a:t>i macchinari, gli apparecchi e  utensili  destinati alla coltivazione della miniera, le opere e  gli  impianti  destinati all'arricchimento dei minerali, anche se ubicati fuori del  perimetro delle concessioni</a:t>
            </a:r>
            <a:r>
              <a:rPr lang="it-IT" sz="2000" dirty="0" smtClean="0">
                <a:latin typeface="Avenir Light" panose="020B0402020203020204" pitchFamily="34" charset="0"/>
              </a:rPr>
              <a:t>;</a:t>
            </a:r>
            <a:endParaRPr lang="it-IT" sz="2000" dirty="0">
              <a:latin typeface="Avenir Light" panose="020B0402020203020204" pitchFamily="34" charset="0"/>
            </a:endParaRPr>
          </a:p>
        </p:txBody>
      </p:sp>
    </p:spTree>
    <p:extLst>
      <p:ext uri="{BB962C8B-B14F-4D97-AF65-F5344CB8AC3E}">
        <p14:creationId xmlns:p14="http://schemas.microsoft.com/office/powerpoint/2010/main" val="28795852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50</a:t>
            </a:fld>
            <a:endParaRPr lang="en-US" dirty="0"/>
          </a:p>
        </p:txBody>
      </p:sp>
      <p:sp>
        <p:nvSpPr>
          <p:cNvPr id="4" name="CasellaDiTesto 3"/>
          <p:cNvSpPr txBox="1"/>
          <p:nvPr/>
        </p:nvSpPr>
        <p:spPr>
          <a:xfrm>
            <a:off x="684212" y="710639"/>
            <a:ext cx="8744866" cy="4693593"/>
          </a:xfrm>
          <a:prstGeom prst="rect">
            <a:avLst/>
          </a:prstGeom>
          <a:noFill/>
        </p:spPr>
        <p:txBody>
          <a:bodyPr wrap="square" rtlCol="0">
            <a:spAutoFit/>
          </a:bodyPr>
          <a:lstStyle/>
          <a:p>
            <a:r>
              <a:rPr lang="it-IT" sz="2400" u="sng" dirty="0">
                <a:latin typeface="Avenir Light" panose="020B0402020203020204" pitchFamily="34" charset="0"/>
              </a:rPr>
              <a:t>ALLEGATO XVII</a:t>
            </a:r>
            <a:r>
              <a:rPr lang="it-IT" sz="2400" u="sng" dirty="0" smtClean="0">
                <a:latin typeface="Avenir Light" panose="020B0402020203020204" pitchFamily="34" charset="0"/>
              </a:rPr>
              <a:t>.</a:t>
            </a:r>
          </a:p>
          <a:p>
            <a:endParaRPr lang="it-IT" sz="2400" dirty="0">
              <a:latin typeface="Avenir Light" panose="020B0402020203020204" pitchFamily="34" charset="0"/>
            </a:endParaRPr>
          </a:p>
          <a:p>
            <a:r>
              <a:rPr lang="it-IT" sz="2400" b="1" dirty="0" smtClean="0">
                <a:solidFill>
                  <a:srgbClr val="FFC000"/>
                </a:solidFill>
                <a:latin typeface="Avenir Light" panose="020B0402020203020204" pitchFamily="34" charset="0"/>
              </a:rPr>
              <a:t>Idoneità tecnico professionale </a:t>
            </a:r>
          </a:p>
          <a:p>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a:t>
            </a:r>
            <a:r>
              <a:rPr lang="it-IT" sz="2000" dirty="0" smtClean="0">
                <a:solidFill>
                  <a:srgbClr val="FFC000"/>
                </a:solidFill>
                <a:latin typeface="Avenir Light" panose="020B0402020203020204" pitchFamily="34" charset="0"/>
              </a:rPr>
              <a:t>documento </a:t>
            </a:r>
            <a:r>
              <a:rPr lang="it-IT" sz="2000" dirty="0">
                <a:solidFill>
                  <a:srgbClr val="FFC000"/>
                </a:solidFill>
                <a:latin typeface="Avenir Light" panose="020B0402020203020204" pitchFamily="34" charset="0"/>
              </a:rPr>
              <a:t>di valutazione </a:t>
            </a:r>
            <a:r>
              <a:rPr lang="it-IT" sz="2000" dirty="0">
                <a:latin typeface="Avenir Light" panose="020B0402020203020204" pitchFamily="34" charset="0"/>
              </a:rPr>
              <a:t>dei rischi di cui all'articolo 17, comma 1, </a:t>
            </a:r>
            <a:r>
              <a:rPr lang="it-IT" sz="2000" dirty="0" smtClean="0">
                <a:latin typeface="Avenir Light" panose="020B0402020203020204" pitchFamily="34" charset="0"/>
              </a:rPr>
              <a:t>lettera a)o autocertificazione </a:t>
            </a:r>
            <a:r>
              <a:rPr lang="it-IT" sz="2000" dirty="0">
                <a:latin typeface="Avenir Light" panose="020B0402020203020204" pitchFamily="34" charset="0"/>
              </a:rPr>
              <a:t>di cui all'articolo 29, comma 5, del presente decreto </a:t>
            </a:r>
            <a:r>
              <a:rPr lang="it-IT" sz="2000" dirty="0" smtClean="0">
                <a:latin typeface="Avenir Light" panose="020B0402020203020204" pitchFamily="34" charset="0"/>
              </a:rPr>
              <a:t>legislativo; </a:t>
            </a:r>
          </a:p>
          <a:p>
            <a:pPr algn="just"/>
            <a:endParaRPr lang="it-IT" sz="2000" dirty="0">
              <a:latin typeface="Avenir Light" panose="020B0402020203020204" pitchFamily="34" charset="0"/>
            </a:endParaRPr>
          </a:p>
          <a:p>
            <a:pPr algn="just"/>
            <a:r>
              <a:rPr lang="it-IT" sz="2000" dirty="0">
                <a:latin typeface="Avenir Light" panose="020B0402020203020204" pitchFamily="34" charset="0"/>
              </a:rPr>
              <a:t>c) </a:t>
            </a:r>
            <a:r>
              <a:rPr lang="it-IT" sz="2000" dirty="0" smtClean="0">
                <a:solidFill>
                  <a:srgbClr val="FFC000"/>
                </a:solidFill>
                <a:latin typeface="Avenir Light" panose="020B0402020203020204" pitchFamily="34" charset="0"/>
              </a:rPr>
              <a:t>documento  </a:t>
            </a:r>
            <a:r>
              <a:rPr lang="it-IT" sz="2000" dirty="0">
                <a:solidFill>
                  <a:srgbClr val="FFC000"/>
                </a:solidFill>
                <a:latin typeface="Avenir Light" panose="020B0402020203020204" pitchFamily="34" charset="0"/>
              </a:rPr>
              <a:t>unico  di  </a:t>
            </a:r>
            <a:r>
              <a:rPr lang="it-IT" sz="2000" dirty="0" err="1" smtClean="0">
                <a:solidFill>
                  <a:srgbClr val="FFC000"/>
                </a:solidFill>
                <a:latin typeface="Avenir Light" panose="020B0402020203020204" pitchFamily="34" charset="0"/>
              </a:rPr>
              <a:t>regolarià</a:t>
            </a:r>
            <a:r>
              <a:rPr lang="it-IT" sz="2000" dirty="0" smtClean="0">
                <a:solidFill>
                  <a:srgbClr val="FFC000"/>
                </a:solidFill>
                <a:latin typeface="Avenir Light" panose="020B0402020203020204" pitchFamily="34" charset="0"/>
              </a:rPr>
              <a:t>  </a:t>
            </a:r>
            <a:r>
              <a:rPr lang="it-IT" sz="2000" dirty="0">
                <a:solidFill>
                  <a:srgbClr val="FFC000"/>
                </a:solidFill>
                <a:latin typeface="Avenir Light" panose="020B0402020203020204" pitchFamily="34" charset="0"/>
              </a:rPr>
              <a:t>contributiva </a:t>
            </a:r>
            <a:r>
              <a:rPr lang="it-IT" sz="2000" dirty="0">
                <a:latin typeface="Avenir Light" panose="020B0402020203020204" pitchFamily="34" charset="0"/>
              </a:rPr>
              <a:t>di cui al Decreto Ministeriale 24 ottobre </a:t>
            </a:r>
            <a:r>
              <a:rPr lang="it-IT" sz="2000" dirty="0" smtClean="0">
                <a:latin typeface="Avenir Light" panose="020B0402020203020204" pitchFamily="34" charset="0"/>
              </a:rPr>
              <a:t>2007</a:t>
            </a:r>
          </a:p>
          <a:p>
            <a:pPr marL="457200" indent="-457200" algn="just">
              <a:buAutoNum type="alphaLcParenR" startAt="3"/>
            </a:pPr>
            <a:endParaRPr lang="it-IT" sz="2000" dirty="0">
              <a:latin typeface="Avenir Light" panose="020B0402020203020204" pitchFamily="34" charset="0"/>
            </a:endParaRPr>
          </a:p>
          <a:p>
            <a:pPr algn="just"/>
            <a:r>
              <a:rPr lang="it-IT" sz="2000" dirty="0">
                <a:latin typeface="Avenir Light" panose="020B0402020203020204" pitchFamily="34" charset="0"/>
              </a:rPr>
              <a:t>d) </a:t>
            </a:r>
            <a:r>
              <a:rPr lang="it-IT" sz="2000" dirty="0">
                <a:solidFill>
                  <a:srgbClr val="FFC000"/>
                </a:solidFill>
                <a:latin typeface="Avenir Light" panose="020B0402020203020204" pitchFamily="34" charset="0"/>
              </a:rPr>
              <a:t>dichiarazione di non essere oggetto di provvedimenti  </a:t>
            </a:r>
            <a:r>
              <a:rPr lang="it-IT" sz="2000" dirty="0">
                <a:latin typeface="Avenir Light" panose="020B0402020203020204" pitchFamily="34" charset="0"/>
              </a:rPr>
              <a:t>di sospensione  o </a:t>
            </a:r>
            <a:r>
              <a:rPr lang="it-IT" sz="2000" dirty="0" err="1">
                <a:latin typeface="Avenir Light" panose="020B0402020203020204" pitchFamily="34" charset="0"/>
              </a:rPr>
              <a:t>interdittivi</a:t>
            </a:r>
            <a:r>
              <a:rPr lang="it-IT" sz="2000" dirty="0">
                <a:latin typeface="Avenir Light" panose="020B0402020203020204" pitchFamily="34" charset="0"/>
              </a:rPr>
              <a:t>  di cui all'art. 14 del presente decreto legislativo. </a:t>
            </a:r>
          </a:p>
          <a:p>
            <a:pPr marL="457200" indent="-457200" algn="just">
              <a:buAutoNum type="alphaLcParenR" startAt="3"/>
            </a:pPr>
            <a:endParaRPr lang="it-IT" sz="2300" dirty="0">
              <a:latin typeface="Avenir Light" panose="020B0402020203020204" pitchFamily="34" charset="0"/>
            </a:endParaRPr>
          </a:p>
        </p:txBody>
      </p:sp>
    </p:spTree>
    <p:extLst>
      <p:ext uri="{BB962C8B-B14F-4D97-AF65-F5344CB8AC3E}">
        <p14:creationId xmlns:p14="http://schemas.microsoft.com/office/powerpoint/2010/main" val="39199453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51</a:t>
            </a:fld>
            <a:endParaRPr lang="en-US" dirty="0"/>
          </a:p>
        </p:txBody>
      </p:sp>
      <p:sp>
        <p:nvSpPr>
          <p:cNvPr id="4" name="CasellaDiTesto 3"/>
          <p:cNvSpPr txBox="1"/>
          <p:nvPr/>
        </p:nvSpPr>
        <p:spPr>
          <a:xfrm>
            <a:off x="684212" y="710639"/>
            <a:ext cx="8744866" cy="4524315"/>
          </a:xfrm>
          <a:prstGeom prst="rect">
            <a:avLst/>
          </a:prstGeom>
          <a:noFill/>
        </p:spPr>
        <p:txBody>
          <a:bodyPr wrap="square" rtlCol="0">
            <a:spAutoFit/>
          </a:bodyPr>
          <a:lstStyle/>
          <a:p>
            <a:r>
              <a:rPr lang="it-IT" sz="2400" u="sng" dirty="0">
                <a:latin typeface="Avenir Light" panose="020B0402020203020204" pitchFamily="34" charset="0"/>
              </a:rPr>
              <a:t>ALLEGATO XVII.</a:t>
            </a:r>
          </a:p>
          <a:p>
            <a:endParaRPr lang="it-IT" sz="2400" dirty="0" smtClean="0">
              <a:latin typeface="Avenir Light" panose="020B0402020203020204" pitchFamily="34" charset="0"/>
            </a:endParaRPr>
          </a:p>
          <a:p>
            <a:r>
              <a:rPr lang="it-IT" sz="2400" b="1" dirty="0" smtClean="0">
                <a:solidFill>
                  <a:srgbClr val="FFC000"/>
                </a:solidFill>
                <a:latin typeface="Avenir Light" panose="020B0402020203020204" pitchFamily="34" charset="0"/>
              </a:rPr>
              <a:t>Idoneità tecnico professionale </a:t>
            </a:r>
          </a:p>
          <a:p>
            <a:endParaRPr lang="it-IT" sz="2400" dirty="0" smtClean="0">
              <a:latin typeface="Avenir Light" panose="020B0402020203020204" pitchFamily="34" charset="0"/>
            </a:endParaRPr>
          </a:p>
          <a:p>
            <a:pPr algn="just"/>
            <a:r>
              <a:rPr lang="it-IT" sz="2300" dirty="0">
                <a:latin typeface="Avenir Light" panose="020B0402020203020204" pitchFamily="34" charset="0"/>
              </a:rPr>
              <a:t>2. I </a:t>
            </a:r>
            <a:r>
              <a:rPr lang="it-IT" sz="2300" u="sng" dirty="0">
                <a:solidFill>
                  <a:srgbClr val="FFC000"/>
                </a:solidFill>
                <a:latin typeface="Avenir Light" panose="020B0402020203020204" pitchFamily="34" charset="0"/>
              </a:rPr>
              <a:t>lavoratori autonomi </a:t>
            </a:r>
            <a:r>
              <a:rPr lang="it-IT" sz="2300" dirty="0">
                <a:latin typeface="Avenir Light" panose="020B0402020203020204" pitchFamily="34" charset="0"/>
              </a:rPr>
              <a:t>dovranno esibire almeno: </a:t>
            </a:r>
            <a:endParaRPr lang="it-IT" sz="23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a) </a:t>
            </a:r>
            <a:r>
              <a:rPr lang="it-IT" sz="2000" dirty="0" smtClean="0">
                <a:solidFill>
                  <a:srgbClr val="FFC000"/>
                </a:solidFill>
                <a:latin typeface="Avenir Light" panose="020B0402020203020204" pitchFamily="34" charset="0"/>
              </a:rPr>
              <a:t>Iscrizione </a:t>
            </a:r>
            <a:r>
              <a:rPr lang="it-IT" sz="2000" dirty="0">
                <a:solidFill>
                  <a:srgbClr val="FFC000"/>
                </a:solidFill>
                <a:latin typeface="Avenir Light" panose="020B0402020203020204" pitchFamily="34" charset="0"/>
              </a:rPr>
              <a:t>alla camera di commercio</a:t>
            </a:r>
            <a:r>
              <a:rPr lang="it-IT" sz="2000" dirty="0">
                <a:latin typeface="Avenir Light" panose="020B0402020203020204" pitchFamily="34" charset="0"/>
              </a:rPr>
              <a:t>, industria ed artigianato con oggetto sociale inerente alla tipologia </a:t>
            </a:r>
            <a:r>
              <a:rPr lang="it-IT" sz="2000" dirty="0" smtClean="0">
                <a:latin typeface="Avenir Light" panose="020B0402020203020204" pitchFamily="34" charset="0"/>
              </a:rPr>
              <a:t>dell'appalto;</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 </a:t>
            </a:r>
            <a:r>
              <a:rPr lang="it-IT" sz="2000" dirty="0" smtClean="0">
                <a:solidFill>
                  <a:srgbClr val="FFC000"/>
                </a:solidFill>
                <a:latin typeface="Avenir Light" panose="020B0402020203020204" pitchFamily="34" charset="0"/>
              </a:rPr>
              <a:t>specifica documentazione </a:t>
            </a:r>
            <a:r>
              <a:rPr lang="it-IT" sz="2000" dirty="0" smtClean="0">
                <a:latin typeface="Avenir Light" panose="020B0402020203020204" pitchFamily="34" charset="0"/>
              </a:rPr>
              <a:t>attestante la </a:t>
            </a:r>
            <a:r>
              <a:rPr lang="it-IT" sz="2000" dirty="0" smtClean="0">
                <a:solidFill>
                  <a:srgbClr val="FFC000"/>
                </a:solidFill>
                <a:latin typeface="Avenir Light" panose="020B0402020203020204" pitchFamily="34" charset="0"/>
              </a:rPr>
              <a:t>conformità </a:t>
            </a:r>
            <a:r>
              <a:rPr lang="it-IT" sz="2000" dirty="0" smtClean="0">
                <a:latin typeface="Avenir Light" panose="020B0402020203020204" pitchFamily="34" charset="0"/>
              </a:rPr>
              <a:t> </a:t>
            </a:r>
            <a:r>
              <a:rPr lang="it-IT" sz="2000" dirty="0">
                <a:latin typeface="Avenir Light" panose="020B0402020203020204" pitchFamily="34" charset="0"/>
              </a:rPr>
              <a:t>alle disposizioni </a:t>
            </a:r>
            <a:r>
              <a:rPr lang="it-IT" sz="2000" dirty="0" smtClean="0">
                <a:latin typeface="Avenir Light" panose="020B0402020203020204" pitchFamily="34" charset="0"/>
              </a:rPr>
              <a:t>di cui al presente decreto </a:t>
            </a:r>
            <a:r>
              <a:rPr lang="it-IT" sz="2000" dirty="0">
                <a:latin typeface="Avenir Light" panose="020B0402020203020204" pitchFamily="34" charset="0"/>
              </a:rPr>
              <a:t>legislativo di macchine, attrezzature e opere </a:t>
            </a:r>
            <a:r>
              <a:rPr lang="it-IT" sz="2000" dirty="0" smtClean="0">
                <a:latin typeface="Avenir Light" panose="020B0402020203020204" pitchFamily="34" charset="0"/>
              </a:rPr>
              <a:t>provvisionali;</a:t>
            </a:r>
          </a:p>
          <a:p>
            <a:pPr algn="just"/>
            <a:r>
              <a:rPr lang="it-IT" sz="2400" dirty="0" smtClean="0">
                <a:latin typeface="Avenir Light" panose="020B0402020203020204" pitchFamily="34" charset="0"/>
              </a:rPr>
              <a:t> </a:t>
            </a:r>
          </a:p>
        </p:txBody>
      </p:sp>
    </p:spTree>
    <p:extLst>
      <p:ext uri="{BB962C8B-B14F-4D97-AF65-F5344CB8AC3E}">
        <p14:creationId xmlns:p14="http://schemas.microsoft.com/office/powerpoint/2010/main" val="15649561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52</a:t>
            </a:fld>
            <a:endParaRPr lang="en-US" dirty="0"/>
          </a:p>
        </p:txBody>
      </p:sp>
      <p:sp>
        <p:nvSpPr>
          <p:cNvPr id="4" name="CasellaDiTesto 3"/>
          <p:cNvSpPr txBox="1"/>
          <p:nvPr/>
        </p:nvSpPr>
        <p:spPr>
          <a:xfrm>
            <a:off x="684212" y="710639"/>
            <a:ext cx="8744866" cy="2985433"/>
          </a:xfrm>
          <a:prstGeom prst="rect">
            <a:avLst/>
          </a:prstGeom>
          <a:noFill/>
        </p:spPr>
        <p:txBody>
          <a:bodyPr wrap="square" rtlCol="0">
            <a:spAutoFit/>
          </a:bodyPr>
          <a:lstStyle/>
          <a:p>
            <a:r>
              <a:rPr lang="it-IT" sz="2400" u="sng" dirty="0">
                <a:latin typeface="Avenir Light" panose="020B0402020203020204" pitchFamily="34" charset="0"/>
              </a:rPr>
              <a:t>ALLEGATO XVII</a:t>
            </a:r>
            <a:r>
              <a:rPr lang="it-IT" sz="2400" u="sng" dirty="0" smtClean="0">
                <a:latin typeface="Avenir Light" panose="020B0402020203020204" pitchFamily="34" charset="0"/>
              </a:rPr>
              <a:t>.</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c) elenco </a:t>
            </a:r>
            <a:r>
              <a:rPr lang="it-IT" sz="2000" dirty="0">
                <a:latin typeface="Avenir Light" panose="020B0402020203020204" pitchFamily="34" charset="0"/>
              </a:rPr>
              <a:t>dei </a:t>
            </a:r>
            <a:r>
              <a:rPr lang="it-IT" sz="2000" dirty="0">
                <a:solidFill>
                  <a:srgbClr val="FFC000"/>
                </a:solidFill>
                <a:latin typeface="Avenir Light" panose="020B0402020203020204" pitchFamily="34" charset="0"/>
              </a:rPr>
              <a:t>dispositivi di protezione </a:t>
            </a:r>
            <a:r>
              <a:rPr lang="it-IT" sz="2000" dirty="0">
                <a:latin typeface="Avenir Light" panose="020B0402020203020204" pitchFamily="34" charset="0"/>
              </a:rPr>
              <a:t>individuali in </a:t>
            </a:r>
            <a:r>
              <a:rPr lang="it-IT" sz="2000" dirty="0" smtClean="0">
                <a:latin typeface="Avenir Light" panose="020B0402020203020204" pitchFamily="34" charset="0"/>
              </a:rPr>
              <a:t>dotazione; </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d) </a:t>
            </a:r>
            <a:r>
              <a:rPr lang="it-IT" sz="2000" dirty="0" smtClean="0">
                <a:solidFill>
                  <a:srgbClr val="FFC000"/>
                </a:solidFill>
                <a:latin typeface="Avenir Light" panose="020B0402020203020204" pitchFamily="34" charset="0"/>
              </a:rPr>
              <a:t>attestati inerenti </a:t>
            </a:r>
            <a:r>
              <a:rPr lang="it-IT" sz="2000" dirty="0">
                <a:solidFill>
                  <a:srgbClr val="FFC000"/>
                </a:solidFill>
                <a:latin typeface="Avenir Light" panose="020B0402020203020204" pitchFamily="34" charset="0"/>
              </a:rPr>
              <a:t>la propria formazione </a:t>
            </a:r>
            <a:r>
              <a:rPr lang="it-IT" sz="2000" dirty="0">
                <a:latin typeface="Avenir Light" panose="020B0402020203020204" pitchFamily="34" charset="0"/>
              </a:rPr>
              <a:t>e la relativa </a:t>
            </a:r>
            <a:r>
              <a:rPr lang="it-IT" sz="2000" dirty="0" smtClean="0">
                <a:latin typeface="Avenir Light" panose="020B0402020203020204" pitchFamily="34" charset="0"/>
              </a:rPr>
              <a:t>idoneità sanitaria </a:t>
            </a:r>
            <a:r>
              <a:rPr lang="it-IT" sz="2000" dirty="0">
                <a:latin typeface="Avenir Light" panose="020B0402020203020204" pitchFamily="34" charset="0"/>
              </a:rPr>
              <a:t>ove espressamente previsti dal presente decreto </a:t>
            </a:r>
            <a:r>
              <a:rPr lang="it-IT" sz="2000" dirty="0" smtClean="0">
                <a:latin typeface="Avenir Light" panose="020B0402020203020204" pitchFamily="34" charset="0"/>
              </a:rPr>
              <a:t>legislativo; </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e</a:t>
            </a:r>
            <a:r>
              <a:rPr lang="it-IT" sz="2000" dirty="0">
                <a:latin typeface="Avenir Light" panose="020B0402020203020204" pitchFamily="34" charset="0"/>
              </a:rPr>
              <a:t>)  </a:t>
            </a:r>
            <a:r>
              <a:rPr lang="it-IT" sz="2000" dirty="0">
                <a:solidFill>
                  <a:srgbClr val="FFC000"/>
                </a:solidFill>
                <a:latin typeface="Avenir Light" panose="020B0402020203020204" pitchFamily="34" charset="0"/>
              </a:rPr>
              <a:t>documento  unico  di  </a:t>
            </a:r>
            <a:r>
              <a:rPr lang="it-IT" sz="2000" dirty="0" smtClean="0">
                <a:solidFill>
                  <a:srgbClr val="FFC000"/>
                </a:solidFill>
                <a:latin typeface="Avenir Light" panose="020B0402020203020204" pitchFamily="34" charset="0"/>
              </a:rPr>
              <a:t>regolarità contributiva </a:t>
            </a:r>
            <a:r>
              <a:rPr lang="it-IT" sz="2000" dirty="0">
                <a:latin typeface="Avenir Light" panose="020B0402020203020204" pitchFamily="34" charset="0"/>
              </a:rPr>
              <a:t>di cui al Decreto Ministeriale 24 ottobre 2007.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25647285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53</a:t>
            </a:fld>
            <a:endParaRPr lang="en-US" dirty="0"/>
          </a:p>
        </p:txBody>
      </p:sp>
      <p:sp>
        <p:nvSpPr>
          <p:cNvPr id="4" name="CasellaDiTesto 3"/>
          <p:cNvSpPr txBox="1"/>
          <p:nvPr/>
        </p:nvSpPr>
        <p:spPr>
          <a:xfrm>
            <a:off x="684212" y="710639"/>
            <a:ext cx="8744866" cy="2677656"/>
          </a:xfrm>
          <a:prstGeom prst="rect">
            <a:avLst/>
          </a:prstGeom>
          <a:noFill/>
        </p:spPr>
        <p:txBody>
          <a:bodyPr wrap="square" rtlCol="0">
            <a:spAutoFit/>
          </a:bodyPr>
          <a:lstStyle/>
          <a:p>
            <a:r>
              <a:rPr lang="it-IT" sz="2400" u="sng" dirty="0">
                <a:latin typeface="Avenir Light" panose="020B0402020203020204" pitchFamily="34" charset="0"/>
              </a:rPr>
              <a:t>ALLEGATO XVII.</a:t>
            </a:r>
          </a:p>
          <a:p>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3</a:t>
            </a:r>
            <a:r>
              <a:rPr lang="it-IT" sz="2400" dirty="0">
                <a:latin typeface="Avenir Light" panose="020B0402020203020204" pitchFamily="34" charset="0"/>
              </a:rPr>
              <a:t>. In caso di </a:t>
            </a:r>
            <a:r>
              <a:rPr lang="it-IT" sz="2400" u="sng" dirty="0">
                <a:solidFill>
                  <a:srgbClr val="FFC000"/>
                </a:solidFill>
                <a:latin typeface="Avenir Light" panose="020B0402020203020204" pitchFamily="34" charset="0"/>
              </a:rPr>
              <a:t>subappalto</a:t>
            </a:r>
            <a:r>
              <a:rPr lang="it-IT" sz="2400" dirty="0">
                <a:latin typeface="Avenir Light" panose="020B0402020203020204" pitchFamily="34" charset="0"/>
              </a:rPr>
              <a:t> il datore di lavoro dell'impresa affidataria verifica  </a:t>
            </a:r>
            <a:r>
              <a:rPr lang="it-IT" sz="2400" dirty="0" smtClean="0">
                <a:latin typeface="Avenir Light" panose="020B0402020203020204" pitchFamily="34" charset="0"/>
              </a:rPr>
              <a:t>l'idoneità  </a:t>
            </a:r>
            <a:r>
              <a:rPr lang="it-IT" sz="2400" dirty="0">
                <a:latin typeface="Avenir Light" panose="020B0402020203020204" pitchFamily="34" charset="0"/>
              </a:rPr>
              <a:t>tecnico  professionale dei sub appaltatori con gli  stessi  criteri  di  cui  al precedente punto 1 e dei lavoratori autonomi con gli stessi criteri di cui al precedente punto 2. </a:t>
            </a:r>
            <a:r>
              <a:rPr lang="it-IT" sz="2400" dirty="0" smtClean="0">
                <a:latin typeface="Avenir Light" panose="020B0402020203020204" pitchFamily="34" charset="0"/>
              </a:rPr>
              <a:t> </a:t>
            </a:r>
          </a:p>
        </p:txBody>
      </p:sp>
    </p:spTree>
    <p:extLst>
      <p:ext uri="{BB962C8B-B14F-4D97-AF65-F5344CB8AC3E}">
        <p14:creationId xmlns:p14="http://schemas.microsoft.com/office/powerpoint/2010/main" val="26164756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54</a:t>
            </a:fld>
            <a:endParaRPr lang="en-US" dirty="0"/>
          </a:p>
        </p:txBody>
      </p:sp>
      <p:sp>
        <p:nvSpPr>
          <p:cNvPr id="4" name="CasellaDiTesto 3"/>
          <p:cNvSpPr txBox="1"/>
          <p:nvPr/>
        </p:nvSpPr>
        <p:spPr>
          <a:xfrm>
            <a:off x="684212" y="710639"/>
            <a:ext cx="8744866" cy="3847207"/>
          </a:xfrm>
          <a:prstGeom prst="rect">
            <a:avLst/>
          </a:prstGeom>
          <a:noFill/>
        </p:spPr>
        <p:txBody>
          <a:bodyPr wrap="square" rtlCol="0">
            <a:spAutoFit/>
          </a:bodyPr>
          <a:lstStyle/>
          <a:p>
            <a:r>
              <a:rPr lang="it-IT" sz="2400" dirty="0">
                <a:latin typeface="Avenir Light" panose="020B0402020203020204" pitchFamily="34" charset="0"/>
              </a:rPr>
              <a:t>OBBLIGHI ART. 97</a:t>
            </a: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Obblighi </a:t>
            </a:r>
            <a:r>
              <a:rPr lang="it-IT" sz="2400" dirty="0">
                <a:latin typeface="Avenir Light" panose="020B0402020203020204" pitchFamily="34" charset="0"/>
              </a:rPr>
              <a:t>del </a:t>
            </a:r>
            <a:r>
              <a:rPr lang="it-IT" sz="2400" b="1" dirty="0">
                <a:solidFill>
                  <a:srgbClr val="FFC000"/>
                </a:solidFill>
                <a:latin typeface="Avenir Light" panose="020B0402020203020204" pitchFamily="34" charset="0"/>
              </a:rPr>
              <a:t>datore di lavoro dell'impresa affidataria</a:t>
            </a:r>
          </a:p>
          <a:p>
            <a:pPr algn="just"/>
            <a:endParaRPr lang="it-IT" sz="2400" dirty="0" smtClean="0">
              <a:latin typeface="Avenir Light" panose="020B0402020203020204" pitchFamily="34" charset="0"/>
            </a:endParaRPr>
          </a:p>
          <a:p>
            <a:pPr algn="just"/>
            <a:r>
              <a:rPr lang="it-IT" sz="2300" dirty="0">
                <a:latin typeface="Avenir Light" panose="020B0402020203020204" pitchFamily="34" charset="0"/>
              </a:rPr>
              <a:t>3. Il datore di lavoro dell'impresa affidataria deve, inoltre:   </a:t>
            </a:r>
            <a:endParaRPr lang="it-IT" sz="2300" dirty="0" smtClean="0">
              <a:latin typeface="Avenir Light" panose="020B0402020203020204" pitchFamily="34" charset="0"/>
            </a:endParaRPr>
          </a:p>
          <a:p>
            <a:pPr algn="just"/>
            <a:endParaRPr lang="it-IT" sz="2300" dirty="0">
              <a:latin typeface="Avenir Light" panose="020B0402020203020204" pitchFamily="34" charset="0"/>
            </a:endParaRPr>
          </a:p>
          <a:p>
            <a:pPr algn="just"/>
            <a:r>
              <a:rPr lang="it-IT" sz="2000" dirty="0" smtClean="0">
                <a:latin typeface="Avenir Light" panose="020B0402020203020204" pitchFamily="34" charset="0"/>
              </a:rPr>
              <a:t>a) coordinare </a:t>
            </a:r>
            <a:r>
              <a:rPr lang="it-IT" sz="2000" dirty="0">
                <a:latin typeface="Avenir Light" panose="020B0402020203020204" pitchFamily="34" charset="0"/>
              </a:rPr>
              <a:t>gli interventi di cui agli articoli 95 e 96;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a:t>
            </a:r>
          </a:p>
          <a:p>
            <a:pPr algn="just"/>
            <a:r>
              <a:rPr lang="it-IT" sz="2000" dirty="0" smtClean="0">
                <a:latin typeface="Avenir Light" panose="020B0402020203020204" pitchFamily="34" charset="0"/>
              </a:rPr>
              <a:t>b) verificare  </a:t>
            </a:r>
            <a:r>
              <a:rPr lang="it-IT" sz="2000" dirty="0">
                <a:latin typeface="Avenir Light" panose="020B0402020203020204" pitchFamily="34" charset="0"/>
              </a:rPr>
              <a:t>la </a:t>
            </a:r>
            <a:r>
              <a:rPr lang="it-IT" sz="2000" dirty="0" smtClean="0">
                <a:latin typeface="Avenir Light" panose="020B0402020203020204" pitchFamily="34" charset="0"/>
              </a:rPr>
              <a:t>congruenza dei piani </a:t>
            </a:r>
            <a:r>
              <a:rPr lang="it-IT" sz="2000" dirty="0">
                <a:latin typeface="Avenir Light" panose="020B0402020203020204" pitchFamily="34" charset="0"/>
              </a:rPr>
              <a:t>operativi di sicurezza (POS) </a:t>
            </a:r>
            <a:r>
              <a:rPr lang="it-IT" sz="2000" dirty="0" smtClean="0">
                <a:latin typeface="Avenir Light" panose="020B0402020203020204" pitchFamily="34" charset="0"/>
              </a:rPr>
              <a:t>delle imprese esecutrici rispetto al  </a:t>
            </a:r>
            <a:r>
              <a:rPr lang="it-IT" sz="2000" dirty="0">
                <a:latin typeface="Avenir Light" panose="020B0402020203020204" pitchFamily="34" charset="0"/>
              </a:rPr>
              <a:t>proprio, prima </a:t>
            </a:r>
            <a:r>
              <a:rPr lang="it-IT" sz="2000" dirty="0" smtClean="0">
                <a:latin typeface="Avenir Light" panose="020B0402020203020204" pitchFamily="34" charset="0"/>
              </a:rPr>
              <a:t>della trasmissione dei suddetti piani   </a:t>
            </a:r>
            <a:r>
              <a:rPr lang="it-IT" sz="2000" dirty="0">
                <a:latin typeface="Avenir Light" panose="020B0402020203020204" pitchFamily="34" charset="0"/>
              </a:rPr>
              <a:t>operativi </a:t>
            </a:r>
            <a:r>
              <a:rPr lang="it-IT" sz="2000" dirty="0" smtClean="0">
                <a:latin typeface="Avenir Light" panose="020B0402020203020204" pitchFamily="34" charset="0"/>
              </a:rPr>
              <a:t> </a:t>
            </a:r>
            <a:r>
              <a:rPr lang="it-IT" sz="2000" dirty="0">
                <a:latin typeface="Avenir Light" panose="020B0402020203020204" pitchFamily="34" charset="0"/>
              </a:rPr>
              <a:t>di  sicurezza  al coordinatore per l'esecuzione.  </a:t>
            </a:r>
          </a:p>
        </p:txBody>
      </p:sp>
    </p:spTree>
    <p:extLst>
      <p:ext uri="{BB962C8B-B14F-4D97-AF65-F5344CB8AC3E}">
        <p14:creationId xmlns:p14="http://schemas.microsoft.com/office/powerpoint/2010/main" val="32455426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55</a:t>
            </a:fld>
            <a:endParaRPr lang="en-US" dirty="0"/>
          </a:p>
        </p:txBody>
      </p:sp>
      <p:sp>
        <p:nvSpPr>
          <p:cNvPr id="4" name="CasellaDiTesto 3"/>
          <p:cNvSpPr txBox="1"/>
          <p:nvPr/>
        </p:nvSpPr>
        <p:spPr>
          <a:xfrm>
            <a:off x="684212" y="710639"/>
            <a:ext cx="8744866" cy="4154984"/>
          </a:xfrm>
          <a:prstGeom prst="rect">
            <a:avLst/>
          </a:prstGeom>
          <a:noFill/>
        </p:spPr>
        <p:txBody>
          <a:bodyPr wrap="square" rtlCol="0">
            <a:spAutoFit/>
          </a:bodyPr>
          <a:lstStyle/>
          <a:p>
            <a:r>
              <a:rPr lang="it-IT" sz="2400" dirty="0">
                <a:latin typeface="Avenir Light" panose="020B0402020203020204" pitchFamily="34" charset="0"/>
              </a:rPr>
              <a:t>OBBLIGHI ART. 97</a:t>
            </a:r>
          </a:p>
          <a:p>
            <a:pPr algn="just"/>
            <a:endParaRPr lang="it-IT" sz="2300" dirty="0" smtClean="0">
              <a:latin typeface="Avenir Light" panose="020B0402020203020204" pitchFamily="34" charset="0"/>
            </a:endParaRPr>
          </a:p>
          <a:p>
            <a:pPr algn="just"/>
            <a:r>
              <a:rPr lang="it-IT" sz="2300" dirty="0">
                <a:latin typeface="Avenir Light" panose="020B0402020203020204" pitchFamily="34" charset="0"/>
              </a:rPr>
              <a:t>((3-bis. </a:t>
            </a:r>
            <a:r>
              <a:rPr lang="it-IT" sz="2300" dirty="0" smtClean="0">
                <a:latin typeface="Avenir Light" panose="020B0402020203020204" pitchFamily="34" charset="0"/>
              </a:rPr>
              <a:t>In  </a:t>
            </a:r>
            <a:r>
              <a:rPr lang="it-IT" sz="2300" dirty="0">
                <a:latin typeface="Avenir Light" panose="020B0402020203020204" pitchFamily="34" charset="0"/>
              </a:rPr>
              <a:t>relazione </a:t>
            </a:r>
            <a:r>
              <a:rPr lang="it-IT" sz="2300" dirty="0" smtClean="0">
                <a:latin typeface="Avenir Light" panose="020B0402020203020204" pitchFamily="34" charset="0"/>
              </a:rPr>
              <a:t>ai  </a:t>
            </a:r>
            <a:r>
              <a:rPr lang="it-IT" sz="2300" dirty="0">
                <a:latin typeface="Avenir Light" panose="020B0402020203020204" pitchFamily="34" charset="0"/>
              </a:rPr>
              <a:t>lavori affidati in subappalto, ove gli apprestamenti, </a:t>
            </a:r>
            <a:r>
              <a:rPr lang="it-IT" sz="2300" dirty="0" smtClean="0">
                <a:latin typeface="Avenir Light" panose="020B0402020203020204" pitchFamily="34" charset="0"/>
              </a:rPr>
              <a:t>gli impianti e </a:t>
            </a:r>
            <a:r>
              <a:rPr lang="it-IT" sz="2300" dirty="0">
                <a:latin typeface="Avenir Light" panose="020B0402020203020204" pitchFamily="34" charset="0"/>
              </a:rPr>
              <a:t>le altre </a:t>
            </a:r>
            <a:r>
              <a:rPr lang="it-IT" sz="2300" dirty="0" smtClean="0">
                <a:latin typeface="Avenir Light" panose="020B0402020203020204" pitchFamily="34" charset="0"/>
              </a:rPr>
              <a:t>attività </a:t>
            </a:r>
            <a:r>
              <a:rPr lang="it-IT" sz="2300" dirty="0">
                <a:latin typeface="Avenir Light" panose="020B0402020203020204" pitchFamily="34" charset="0"/>
              </a:rPr>
              <a:t>di cui al punto 4 dell'allegato XV siano effettuati dalle imprese esecutrici, l'impresa affidataria </a:t>
            </a:r>
            <a:r>
              <a:rPr lang="it-IT" sz="2300" dirty="0" smtClean="0">
                <a:latin typeface="Avenir Light" panose="020B0402020203020204" pitchFamily="34" charset="0"/>
              </a:rPr>
              <a:t>corrisponde </a:t>
            </a:r>
            <a:r>
              <a:rPr lang="it-IT" sz="2300" dirty="0">
                <a:latin typeface="Avenir Light" panose="020B0402020203020204" pitchFamily="34" charset="0"/>
              </a:rPr>
              <a:t>ad esse senza alcun ribasso i relativi oneri della sicurezza.   </a:t>
            </a:r>
            <a:endParaRPr lang="it-IT" sz="2300" dirty="0" smtClean="0">
              <a:latin typeface="Avenir Light" panose="020B0402020203020204" pitchFamily="34" charset="0"/>
            </a:endParaRP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3-ter) Per lo  </a:t>
            </a:r>
            <a:r>
              <a:rPr lang="it-IT" sz="2300" dirty="0">
                <a:latin typeface="Avenir Light" panose="020B0402020203020204" pitchFamily="34" charset="0"/>
              </a:rPr>
              <a:t>svolgimento  delle  </a:t>
            </a:r>
            <a:r>
              <a:rPr lang="it-IT" sz="2300" dirty="0" smtClean="0">
                <a:latin typeface="Avenir Light" panose="020B0402020203020204" pitchFamily="34" charset="0"/>
              </a:rPr>
              <a:t>attività  </a:t>
            </a:r>
            <a:r>
              <a:rPr lang="it-IT" sz="2300" dirty="0">
                <a:latin typeface="Avenir Light" panose="020B0402020203020204" pitchFamily="34" charset="0"/>
              </a:rPr>
              <a:t>di  cui al presente </a:t>
            </a:r>
            <a:r>
              <a:rPr lang="it-IT" sz="2300" dirty="0" smtClean="0">
                <a:latin typeface="Avenir Light" panose="020B0402020203020204" pitchFamily="34" charset="0"/>
              </a:rPr>
              <a:t>articolo, il </a:t>
            </a:r>
            <a:r>
              <a:rPr lang="it-IT" sz="2300" dirty="0">
                <a:latin typeface="Avenir Light" panose="020B0402020203020204" pitchFamily="34" charset="0"/>
              </a:rPr>
              <a:t>datore di lavoro dell'impresa affidataria, i dirigenti e i preposti devono essere in possesso di adeguata formazione.)) </a:t>
            </a:r>
          </a:p>
        </p:txBody>
      </p:sp>
    </p:spTree>
    <p:extLst>
      <p:ext uri="{BB962C8B-B14F-4D97-AF65-F5344CB8AC3E}">
        <p14:creationId xmlns:p14="http://schemas.microsoft.com/office/powerpoint/2010/main" val="7273502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73100" y="679572"/>
            <a:ext cx="9550400" cy="5262979"/>
          </a:xfrm>
          <a:prstGeom prst="rect">
            <a:avLst/>
          </a:prstGeom>
        </p:spPr>
        <p:txBody>
          <a:bodyPr wrap="square">
            <a:spAutoFit/>
          </a:bodyPr>
          <a:lstStyle/>
          <a:p>
            <a:r>
              <a:rPr lang="it-IT" sz="2800" dirty="0" smtClean="0">
                <a:latin typeface="Avenir Light" panose="020B0402020203020204" pitchFamily="34" charset="0"/>
              </a:rPr>
              <a:t>REQUISITI ART.98</a:t>
            </a:r>
          </a:p>
          <a:p>
            <a:endParaRPr lang="it-IT" sz="2400" dirty="0">
              <a:latin typeface="Avenir Light" panose="020B0402020203020204" pitchFamily="34" charset="0"/>
            </a:endParaRPr>
          </a:p>
          <a:p>
            <a:pPr algn="just"/>
            <a:r>
              <a:rPr lang="it-IT" sz="2000" dirty="0">
                <a:latin typeface="Avenir Light" panose="020B0402020203020204" pitchFamily="34" charset="0"/>
              </a:rPr>
              <a:t>Requisiti professionali del coordinatore per la progettazione e del coordinatore per l'esecuzione dei </a:t>
            </a:r>
            <a:r>
              <a:rPr lang="it-IT" sz="2000" dirty="0" smtClean="0">
                <a:latin typeface="Avenir Light" panose="020B0402020203020204" pitchFamily="34" charset="0"/>
              </a:rPr>
              <a:t>lavori.</a:t>
            </a:r>
          </a:p>
          <a:p>
            <a:pPr algn="just"/>
            <a:endParaRPr lang="it-IT" sz="2000" dirty="0">
              <a:latin typeface="Avenir Light" panose="020B0402020203020204" pitchFamily="34" charset="0"/>
            </a:endParaRPr>
          </a:p>
          <a:p>
            <a:pPr algn="just"/>
            <a:endParaRPr lang="it-IT" sz="2000" dirty="0" smtClean="0">
              <a:latin typeface="Avenir Light" panose="020B0402020203020204" pitchFamily="34" charset="0"/>
            </a:endParaRPr>
          </a:p>
          <a:p>
            <a:pPr algn="just"/>
            <a:endParaRPr lang="it-IT" sz="2000" dirty="0">
              <a:latin typeface="Avenir Light" panose="020B0402020203020204" pitchFamily="34" charset="0"/>
            </a:endParaRPr>
          </a:p>
          <a:p>
            <a:pPr algn="just"/>
            <a:endParaRPr lang="it-IT" sz="2000" dirty="0">
              <a:latin typeface="Avenir Light" panose="020B0402020203020204" pitchFamily="34" charset="0"/>
            </a:endParaRPr>
          </a:p>
          <a:p>
            <a:endParaRPr lang="it-IT" sz="2800" dirty="0" smtClean="0">
              <a:latin typeface="Avenir Light" panose="020B0402020203020204" pitchFamily="34" charset="0"/>
            </a:endParaRPr>
          </a:p>
          <a:p>
            <a:endParaRPr lang="it-IT" sz="2800" dirty="0" smtClean="0">
              <a:latin typeface="Avenir Light" panose="020B0402020203020204" pitchFamily="34" charset="0"/>
              <a:sym typeface="Wingdings" panose="05000000000000000000" pitchFamily="2" charset="2"/>
            </a:endParaRPr>
          </a:p>
          <a:p>
            <a:endParaRPr lang="it-IT" sz="2000" dirty="0" smtClean="0">
              <a:latin typeface="Avenir Light" panose="020B0402020203020204" pitchFamily="34" charset="0"/>
              <a:sym typeface="Wingdings" panose="05000000000000000000" pitchFamily="2" charset="2"/>
            </a:endParaRPr>
          </a:p>
          <a:p>
            <a:pPr algn="just"/>
            <a:endParaRPr lang="it-IT" sz="2000" dirty="0" smtClean="0">
              <a:latin typeface="Avenir Light" panose="020B0402020203020204" pitchFamily="34" charset="0"/>
            </a:endParaRP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
        <p:nvSpPr>
          <p:cNvPr id="2" name="Segnaposto piè di pagina 1"/>
          <p:cNvSpPr>
            <a:spLocks noGrp="1"/>
          </p:cNvSpPr>
          <p:nvPr>
            <p:ph type="ftr" sz="quarter" idx="11"/>
          </p:nvPr>
        </p:nvSpPr>
        <p:spPr/>
        <p:txBody>
          <a:bodyPr/>
          <a:lstStyle/>
          <a:p>
            <a:r>
              <a:rPr lang="it-IT" smtClean="0"/>
              <a:t>Studio Professionale d'Ingegneria - Ing. MARCO CATTANEO</a:t>
            </a:r>
            <a:endParaRPr lang="en-US" dirty="0"/>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15114588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57</a:t>
            </a:fld>
            <a:endParaRPr lang="en-US" dirty="0"/>
          </a:p>
        </p:txBody>
      </p:sp>
      <p:sp>
        <p:nvSpPr>
          <p:cNvPr id="4" name="CasellaDiTesto 3"/>
          <p:cNvSpPr txBox="1"/>
          <p:nvPr/>
        </p:nvSpPr>
        <p:spPr>
          <a:xfrm>
            <a:off x="684212" y="710639"/>
            <a:ext cx="8744866" cy="5370701"/>
          </a:xfrm>
          <a:prstGeom prst="rect">
            <a:avLst/>
          </a:prstGeom>
          <a:noFill/>
        </p:spPr>
        <p:txBody>
          <a:bodyPr wrap="square" rtlCol="0">
            <a:spAutoFit/>
          </a:bodyPr>
          <a:lstStyle/>
          <a:p>
            <a:r>
              <a:rPr lang="it-IT" sz="2400" dirty="0">
                <a:latin typeface="Avenir Light" panose="020B0402020203020204" pitchFamily="34" charset="0"/>
              </a:rPr>
              <a:t>REQUISITI ART.98</a:t>
            </a: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Requisiti professionali del </a:t>
            </a:r>
            <a:r>
              <a:rPr lang="it-IT" sz="2400" b="1" dirty="0" smtClean="0">
                <a:solidFill>
                  <a:srgbClr val="FFC000"/>
                </a:solidFill>
                <a:latin typeface="Avenir Light" panose="020B0402020203020204" pitchFamily="34" charset="0"/>
              </a:rPr>
              <a:t>coordinatore</a:t>
            </a:r>
            <a:r>
              <a:rPr lang="it-IT" sz="2400" dirty="0" smtClean="0">
                <a:latin typeface="Avenir Light" panose="020B0402020203020204" pitchFamily="34" charset="0"/>
              </a:rPr>
              <a:t> per la </a:t>
            </a:r>
            <a:r>
              <a:rPr lang="it-IT" sz="2400" b="1" dirty="0">
                <a:solidFill>
                  <a:srgbClr val="FFC000"/>
                </a:solidFill>
                <a:latin typeface="Avenir Light" panose="020B0402020203020204" pitchFamily="34" charset="0"/>
              </a:rPr>
              <a:t>progettazione</a:t>
            </a:r>
            <a:r>
              <a:rPr lang="it-IT" sz="2400" dirty="0">
                <a:latin typeface="Avenir Light" panose="020B0402020203020204" pitchFamily="34" charset="0"/>
              </a:rPr>
              <a:t> </a:t>
            </a:r>
            <a:r>
              <a:rPr lang="it-IT" sz="2400" dirty="0" smtClean="0">
                <a:latin typeface="Avenir Light" panose="020B0402020203020204" pitchFamily="34" charset="0"/>
              </a:rPr>
              <a:t>e del </a:t>
            </a:r>
            <a:r>
              <a:rPr lang="it-IT" sz="2400" b="1" dirty="0" smtClean="0">
                <a:solidFill>
                  <a:srgbClr val="FFC000"/>
                </a:solidFill>
                <a:latin typeface="Avenir Light" panose="020B0402020203020204" pitchFamily="34" charset="0"/>
              </a:rPr>
              <a:t>coordinatore </a:t>
            </a:r>
            <a:r>
              <a:rPr lang="it-IT" sz="2400" b="1" dirty="0">
                <a:solidFill>
                  <a:srgbClr val="FFC000"/>
                </a:solidFill>
                <a:latin typeface="Avenir Light" panose="020B0402020203020204" pitchFamily="34" charset="0"/>
              </a:rPr>
              <a:t>per l'esecuzione dei </a:t>
            </a:r>
            <a:r>
              <a:rPr lang="it-IT" sz="2400" b="1" dirty="0" smtClean="0">
                <a:solidFill>
                  <a:srgbClr val="FFC000"/>
                </a:solidFill>
                <a:latin typeface="Avenir Light" panose="020B0402020203020204" pitchFamily="34" charset="0"/>
              </a:rPr>
              <a:t>lavori</a:t>
            </a:r>
          </a:p>
          <a:p>
            <a:pPr algn="just"/>
            <a:endParaRPr lang="it-IT" sz="2400" dirty="0" smtClean="0">
              <a:latin typeface="Avenir Light" panose="020B0402020203020204" pitchFamily="34" charset="0"/>
            </a:endParaRPr>
          </a:p>
          <a:p>
            <a:pPr marL="457200" indent="-457200" algn="just">
              <a:buAutoNum type="arabicPeriod"/>
            </a:pPr>
            <a:r>
              <a:rPr lang="it-IT" sz="2300" dirty="0" smtClean="0">
                <a:latin typeface="Avenir Light" panose="020B0402020203020204" pitchFamily="34" charset="0"/>
              </a:rPr>
              <a:t>Il  </a:t>
            </a:r>
            <a:r>
              <a:rPr lang="it-IT" sz="2300" dirty="0">
                <a:latin typeface="Avenir Light" panose="020B0402020203020204" pitchFamily="34" charset="0"/>
              </a:rPr>
              <a:t>coordinatore  per  la  progettazione  e il coordinatore per l'esecuzione  dei  lavori  devono  essere  in possesso ((di uno)) dei seguenti requisiti: </a:t>
            </a:r>
            <a:endParaRPr lang="it-IT" sz="2300" dirty="0" smtClean="0">
              <a:latin typeface="Avenir Light" panose="020B0402020203020204" pitchFamily="34" charset="0"/>
            </a:endParaRPr>
          </a:p>
          <a:p>
            <a:pPr algn="just"/>
            <a:r>
              <a:rPr lang="it-IT" sz="2400" dirty="0" smtClean="0">
                <a:latin typeface="Avenir Light" panose="020B0402020203020204" pitchFamily="34" charset="0"/>
              </a:rPr>
              <a:t>    </a:t>
            </a:r>
          </a:p>
          <a:p>
            <a:pPr algn="just"/>
            <a:r>
              <a:rPr lang="it-IT" sz="2000" dirty="0" smtClean="0">
                <a:latin typeface="Avenir Light" panose="020B0402020203020204" pitchFamily="34" charset="0"/>
              </a:rPr>
              <a:t>a)  laurea  </a:t>
            </a:r>
            <a:r>
              <a:rPr lang="it-IT" sz="2000" dirty="0">
                <a:latin typeface="Avenir Light" panose="020B0402020203020204" pitchFamily="34" charset="0"/>
              </a:rPr>
              <a:t>magistrale  conseguita  in una delle seguenti classi</a:t>
            </a:r>
            <a:r>
              <a:rPr lang="it-IT" sz="2000" dirty="0" smtClean="0">
                <a:latin typeface="Avenir Light" panose="020B0402020203020204" pitchFamily="34" charset="0"/>
              </a:rPr>
              <a:t>: LM-4</a:t>
            </a:r>
            <a:r>
              <a:rPr lang="it-IT" sz="2000" dirty="0">
                <a:latin typeface="Avenir Light" panose="020B0402020203020204" pitchFamily="34" charset="0"/>
              </a:rPr>
              <a:t>,  da  LM-20  a LM-35, LM-69, LM-73, LM-74</a:t>
            </a:r>
            <a:r>
              <a:rPr lang="it-IT" sz="2400" dirty="0">
                <a:latin typeface="Avenir Light" panose="020B0402020203020204" pitchFamily="34" charset="0"/>
              </a:rPr>
              <a:t>, </a:t>
            </a:r>
            <a:r>
              <a:rPr lang="it-IT" sz="1400" dirty="0">
                <a:latin typeface="Avenir Light" panose="020B0402020203020204" pitchFamily="34" charset="0"/>
              </a:rPr>
              <a:t>di cui al decreto del Ministro  </a:t>
            </a:r>
            <a:r>
              <a:rPr lang="it-IT" sz="1400" dirty="0" smtClean="0">
                <a:latin typeface="Avenir Light" panose="020B0402020203020204" pitchFamily="34" charset="0"/>
              </a:rPr>
              <a:t>dell'università  </a:t>
            </a:r>
            <a:r>
              <a:rPr lang="it-IT" sz="1400" dirty="0">
                <a:latin typeface="Avenir Light" panose="020B0402020203020204" pitchFamily="34" charset="0"/>
              </a:rPr>
              <a:t>e  della  ricerca  in data 16 marzo 2007, pubblicato  nel  supplemento ordinario alla Gazzetta Ufficiale n. 157 del  9  luglio  2007</a:t>
            </a:r>
            <a:r>
              <a:rPr lang="it-IT" sz="2400" dirty="0">
                <a:latin typeface="Avenir Light" panose="020B0402020203020204" pitchFamily="34" charset="0"/>
              </a:rPr>
              <a:t>,  </a:t>
            </a:r>
            <a:r>
              <a:rPr lang="it-IT" sz="2000" dirty="0" smtClean="0">
                <a:latin typeface="Avenir Light" panose="020B0402020203020204" pitchFamily="34" charset="0"/>
              </a:rPr>
              <a:t>ovvero  laurea  specialistica </a:t>
            </a:r>
            <a:r>
              <a:rPr lang="it-IT" sz="2000" dirty="0">
                <a:latin typeface="Avenir Light" panose="020B0402020203020204" pitchFamily="34" charset="0"/>
              </a:rPr>
              <a:t>conseguita nelle seguenti  classi:  4/S,  da  25/S a 38/S, 77/S, 74/S, 86/S, </a:t>
            </a:r>
            <a:r>
              <a:rPr lang="it-IT" sz="1400" dirty="0">
                <a:latin typeface="Avenir Light" panose="020B0402020203020204" pitchFamily="34" charset="0"/>
              </a:rPr>
              <a:t>di cui al decreto  del  Ministro </a:t>
            </a:r>
            <a:r>
              <a:rPr lang="it-IT" sz="1400" dirty="0" smtClean="0">
                <a:latin typeface="Avenir Light" panose="020B0402020203020204" pitchFamily="34" charset="0"/>
              </a:rPr>
              <a:t>dell'università </a:t>
            </a:r>
            <a:r>
              <a:rPr lang="it-IT" sz="1400" dirty="0">
                <a:latin typeface="Avenir Light" panose="020B0402020203020204" pitchFamily="34" charset="0"/>
              </a:rPr>
              <a:t>e della ricerca scientifica e tecnologica  ((in  data  28 novembre 2000, pubblicato nel supplemento ordinario alla Gazzetta Ufficiale n. 18 del 23 gennaio 2001</a:t>
            </a:r>
            <a:r>
              <a:rPr lang="it-IT" sz="1400" dirty="0" smtClean="0">
                <a:latin typeface="Avenir Light" panose="020B0402020203020204" pitchFamily="34" charset="0"/>
              </a:rPr>
              <a:t>)) …</a:t>
            </a:r>
            <a:endParaRPr lang="it-IT" sz="2000" dirty="0">
              <a:latin typeface="Avenir Light" panose="020B0402020203020204" pitchFamily="34" charset="0"/>
            </a:endParaRPr>
          </a:p>
        </p:txBody>
      </p:sp>
    </p:spTree>
    <p:extLst>
      <p:ext uri="{BB962C8B-B14F-4D97-AF65-F5344CB8AC3E}">
        <p14:creationId xmlns:p14="http://schemas.microsoft.com/office/powerpoint/2010/main" val="26224094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58</a:t>
            </a:fld>
            <a:endParaRPr lang="en-US" dirty="0"/>
          </a:p>
        </p:txBody>
      </p:sp>
      <p:sp>
        <p:nvSpPr>
          <p:cNvPr id="4" name="CasellaDiTesto 3"/>
          <p:cNvSpPr txBox="1"/>
          <p:nvPr/>
        </p:nvSpPr>
        <p:spPr>
          <a:xfrm>
            <a:off x="684212" y="710639"/>
            <a:ext cx="8744866" cy="3447098"/>
          </a:xfrm>
          <a:prstGeom prst="rect">
            <a:avLst/>
          </a:prstGeom>
          <a:noFill/>
        </p:spPr>
        <p:txBody>
          <a:bodyPr wrap="square" rtlCol="0">
            <a:spAutoFit/>
          </a:bodyPr>
          <a:lstStyle/>
          <a:p>
            <a:r>
              <a:rPr lang="it-IT" sz="2400" dirty="0">
                <a:latin typeface="Avenir Light" panose="020B0402020203020204" pitchFamily="34" charset="0"/>
              </a:rPr>
              <a:t>REQUISITI ART.98</a:t>
            </a:r>
          </a:p>
          <a:p>
            <a:pPr algn="just"/>
            <a:endParaRPr lang="it-IT" sz="2400" dirty="0" smtClean="0">
              <a:latin typeface="Avenir Light" panose="020B0402020203020204" pitchFamily="34" charset="0"/>
            </a:endParaRPr>
          </a:p>
          <a:p>
            <a:pPr algn="just"/>
            <a:r>
              <a:rPr lang="it-IT" sz="2400" dirty="0">
                <a:latin typeface="Avenir Light" panose="020B0402020203020204" pitchFamily="34" charset="0"/>
              </a:rPr>
              <a:t>Requisiti professionali del </a:t>
            </a:r>
            <a:r>
              <a:rPr lang="it-IT" sz="2400" b="1" dirty="0">
                <a:solidFill>
                  <a:srgbClr val="FFC000"/>
                </a:solidFill>
                <a:latin typeface="Avenir Light" panose="020B0402020203020204" pitchFamily="34" charset="0"/>
              </a:rPr>
              <a:t>coordinatore</a:t>
            </a:r>
            <a:r>
              <a:rPr lang="it-IT" sz="2400" dirty="0">
                <a:latin typeface="Avenir Light" panose="020B0402020203020204" pitchFamily="34" charset="0"/>
              </a:rPr>
              <a:t> per la </a:t>
            </a:r>
            <a:r>
              <a:rPr lang="it-IT" sz="2400" b="1" dirty="0">
                <a:solidFill>
                  <a:srgbClr val="FFC000"/>
                </a:solidFill>
                <a:latin typeface="Avenir Light" panose="020B0402020203020204" pitchFamily="34" charset="0"/>
              </a:rPr>
              <a:t>progettazione</a:t>
            </a:r>
            <a:r>
              <a:rPr lang="it-IT" sz="2400" dirty="0">
                <a:latin typeface="Avenir Light" panose="020B0402020203020204" pitchFamily="34" charset="0"/>
              </a:rPr>
              <a:t> e del </a:t>
            </a:r>
            <a:r>
              <a:rPr lang="it-IT" sz="2400" b="1" dirty="0">
                <a:solidFill>
                  <a:srgbClr val="FFC000"/>
                </a:solidFill>
                <a:latin typeface="Avenir Light" panose="020B0402020203020204" pitchFamily="34" charset="0"/>
              </a:rPr>
              <a:t>coordinatore per l'esecuzione dei lavori</a:t>
            </a:r>
          </a:p>
          <a:p>
            <a:pPr algn="just"/>
            <a:r>
              <a:rPr lang="it-IT" sz="2400" dirty="0" smtClean="0">
                <a:latin typeface="Avenir Light" panose="020B0402020203020204" pitchFamily="34" charset="0"/>
              </a:rPr>
              <a:t> </a:t>
            </a:r>
          </a:p>
          <a:p>
            <a:pPr algn="just"/>
            <a:r>
              <a:rPr lang="it-IT" sz="2400" dirty="0" smtClean="0">
                <a:latin typeface="Avenir Light" panose="020B0402020203020204" pitchFamily="34" charset="0"/>
              </a:rPr>
              <a:t>…ovvero </a:t>
            </a:r>
            <a:r>
              <a:rPr lang="it-IT" sz="2400" dirty="0">
                <a:latin typeface="Avenir Light" panose="020B0402020203020204" pitchFamily="34" charset="0"/>
              </a:rPr>
              <a:t>corrispondente  diploma  di  laurea </a:t>
            </a:r>
            <a:r>
              <a:rPr lang="it-IT" sz="1400" dirty="0">
                <a:latin typeface="Avenir Light" panose="020B0402020203020204" pitchFamily="34" charset="0"/>
              </a:rPr>
              <a:t>ai sensi del decreto del Ministro dell'istruzione,  </a:t>
            </a:r>
            <a:r>
              <a:rPr lang="it-IT" sz="1400" dirty="0" smtClean="0">
                <a:latin typeface="Avenir Light" panose="020B0402020203020204" pitchFamily="34" charset="0"/>
              </a:rPr>
              <a:t>dell'università  </a:t>
            </a:r>
            <a:r>
              <a:rPr lang="it-IT" sz="1400" dirty="0">
                <a:latin typeface="Avenir Light" panose="020B0402020203020204" pitchFamily="34" charset="0"/>
              </a:rPr>
              <a:t>e  della ricerca in data 5 maggio 2004,  pubblicato nella Gazzetta Ufficiale n. 196 del 21 agosto 2004</a:t>
            </a:r>
            <a:r>
              <a:rPr lang="it-IT" sz="2000" dirty="0">
                <a:latin typeface="Avenir Light" panose="020B0402020203020204" pitchFamily="34" charset="0"/>
              </a:rPr>
              <a:t>, </a:t>
            </a:r>
            <a:r>
              <a:rPr lang="it-IT" sz="2000" dirty="0" smtClean="0">
                <a:latin typeface="Avenir Light" panose="020B0402020203020204" pitchFamily="34" charset="0"/>
              </a:rPr>
              <a:t>nonché  </a:t>
            </a:r>
            <a:r>
              <a:rPr lang="it-IT" sz="2000" dirty="0">
                <a:latin typeface="Avenir Light" panose="020B0402020203020204" pitchFamily="34" charset="0"/>
              </a:rPr>
              <a:t>attestazione,  da  parte  di datori di lavoro o committenti, comprovante  l'espletamento di </a:t>
            </a:r>
            <a:r>
              <a:rPr lang="it-IT" sz="2000" dirty="0" smtClean="0">
                <a:latin typeface="Avenir Light" panose="020B0402020203020204" pitchFamily="34" charset="0"/>
              </a:rPr>
              <a:t>attività </a:t>
            </a:r>
            <a:r>
              <a:rPr lang="it-IT" sz="2000" dirty="0">
                <a:latin typeface="Avenir Light" panose="020B0402020203020204" pitchFamily="34" charset="0"/>
              </a:rPr>
              <a:t>lavorativa nel settore delle costruzioni per almeno un anno; </a:t>
            </a:r>
          </a:p>
        </p:txBody>
      </p:sp>
    </p:spTree>
    <p:extLst>
      <p:ext uri="{BB962C8B-B14F-4D97-AF65-F5344CB8AC3E}">
        <p14:creationId xmlns:p14="http://schemas.microsoft.com/office/powerpoint/2010/main" val="1547407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59</a:t>
            </a:fld>
            <a:endParaRPr lang="en-US" dirty="0"/>
          </a:p>
        </p:txBody>
      </p:sp>
      <p:sp>
        <p:nvSpPr>
          <p:cNvPr id="4" name="CasellaDiTesto 3"/>
          <p:cNvSpPr txBox="1"/>
          <p:nvPr/>
        </p:nvSpPr>
        <p:spPr>
          <a:xfrm>
            <a:off x="684212" y="710639"/>
            <a:ext cx="8744866" cy="4124206"/>
          </a:xfrm>
          <a:prstGeom prst="rect">
            <a:avLst/>
          </a:prstGeom>
          <a:noFill/>
        </p:spPr>
        <p:txBody>
          <a:bodyPr wrap="square" rtlCol="0">
            <a:spAutoFit/>
          </a:bodyPr>
          <a:lstStyle/>
          <a:p>
            <a:r>
              <a:rPr lang="it-IT" sz="2400" dirty="0">
                <a:latin typeface="Avenir Light" panose="020B0402020203020204" pitchFamily="34" charset="0"/>
              </a:rPr>
              <a:t>REQUISITI ART.98</a:t>
            </a: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b) laurea </a:t>
            </a:r>
            <a:r>
              <a:rPr lang="it-IT" sz="2000" dirty="0">
                <a:latin typeface="Avenir Light" panose="020B0402020203020204" pitchFamily="34" charset="0"/>
              </a:rPr>
              <a:t>conseguita nelle seguenti classi L7, L8, L9, L17, L23</a:t>
            </a:r>
            <a:r>
              <a:rPr lang="it-IT" dirty="0">
                <a:latin typeface="Avenir Light" panose="020B0402020203020204" pitchFamily="34" charset="0"/>
              </a:rPr>
              <a:t>, </a:t>
            </a:r>
            <a:r>
              <a:rPr lang="it-IT" sz="1400" dirty="0">
                <a:latin typeface="Avenir Light" panose="020B0402020203020204" pitchFamily="34" charset="0"/>
              </a:rPr>
              <a:t>di cui al predetto decreto ministeriale in data 16 marzo 2007</a:t>
            </a:r>
            <a:r>
              <a:rPr lang="it-IT" sz="2400" dirty="0">
                <a:latin typeface="Avenir Light" panose="020B0402020203020204" pitchFamily="34" charset="0"/>
              </a:rPr>
              <a:t>, </a:t>
            </a:r>
            <a:r>
              <a:rPr lang="it-IT" sz="2000" dirty="0">
                <a:latin typeface="Avenir Light" panose="020B0402020203020204" pitchFamily="34" charset="0"/>
              </a:rPr>
              <a:t>ovvero laurea  conseguita  nelle classi 8, 9, 10, 4, </a:t>
            </a:r>
            <a:r>
              <a:rPr lang="it-IT" sz="1400" dirty="0">
                <a:latin typeface="Avenir Light" panose="020B0402020203020204" pitchFamily="34" charset="0"/>
              </a:rPr>
              <a:t>di cui al ((decreto del Ministro  </a:t>
            </a:r>
            <a:r>
              <a:rPr lang="it-IT" sz="1400" dirty="0" smtClean="0">
                <a:latin typeface="Avenir Light" panose="020B0402020203020204" pitchFamily="34" charset="0"/>
              </a:rPr>
              <a:t>dell'università  </a:t>
            </a:r>
            <a:r>
              <a:rPr lang="it-IT" sz="1400" dirty="0">
                <a:latin typeface="Avenir Light" panose="020B0402020203020204" pitchFamily="34" charset="0"/>
              </a:rPr>
              <a:t>e della ricerca scientifica e tecnologica in  data  4  agosto  2000,  pubblicato nel supplemento ordinario alla Gazzetta   Ufficiale   n.   245   del   19  ottobre  2000)),  </a:t>
            </a:r>
            <a:r>
              <a:rPr lang="it-IT" sz="1400" dirty="0" smtClean="0">
                <a:latin typeface="Avenir Light" panose="020B0402020203020204" pitchFamily="34" charset="0"/>
              </a:rPr>
              <a:t>nonché </a:t>
            </a:r>
            <a:r>
              <a:rPr lang="it-IT" sz="1400" dirty="0">
                <a:latin typeface="Avenir Light" panose="020B0402020203020204" pitchFamily="34" charset="0"/>
              </a:rPr>
              <a:t>attestazione, da parte di datori di lavoro o committenti, comprovante l'espletamento  di </a:t>
            </a:r>
            <a:r>
              <a:rPr lang="it-IT" sz="1400" dirty="0" smtClean="0">
                <a:latin typeface="Avenir Light" panose="020B0402020203020204" pitchFamily="34" charset="0"/>
              </a:rPr>
              <a:t>attività </a:t>
            </a:r>
            <a:r>
              <a:rPr lang="it-IT" sz="1400" dirty="0">
                <a:latin typeface="Avenir Light" panose="020B0402020203020204" pitchFamily="34" charset="0"/>
              </a:rPr>
              <a:t>lavorative nel settore delle costruzioni per almeno due anni; </a:t>
            </a:r>
            <a:endParaRPr lang="it-IT" sz="1400" dirty="0" smtClean="0">
              <a:latin typeface="Avenir Light" panose="020B0402020203020204" pitchFamily="34" charset="0"/>
            </a:endParaRPr>
          </a:p>
          <a:p>
            <a:pPr algn="just"/>
            <a:endParaRPr lang="it-IT" sz="2400" dirty="0">
              <a:latin typeface="Avenir Light" panose="020B0402020203020204" pitchFamily="34" charset="0"/>
            </a:endParaRPr>
          </a:p>
          <a:p>
            <a:pPr algn="just"/>
            <a:r>
              <a:rPr lang="it-IT" sz="2000" dirty="0">
                <a:latin typeface="Avenir Light" panose="020B0402020203020204" pitchFamily="34" charset="0"/>
              </a:rPr>
              <a:t>c) diploma  di  geometra o perito industriale o perito agrario o agrotecnico, nonché attestazione, da parte di datori di lavoro o committenti, comprovante  l'espletamento di attività lavorativa nel settore delle costruzioni per almeno tre anni.</a:t>
            </a:r>
          </a:p>
        </p:txBody>
      </p:sp>
    </p:spTree>
    <p:extLst>
      <p:ext uri="{BB962C8B-B14F-4D97-AF65-F5344CB8AC3E}">
        <p14:creationId xmlns:p14="http://schemas.microsoft.com/office/powerpoint/2010/main" val="2169541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9556" y="3387313"/>
            <a:ext cx="4183828"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a:t>
            </a:fld>
            <a:endParaRPr lang="en-US" dirty="0"/>
          </a:p>
        </p:txBody>
      </p:sp>
      <p:sp>
        <p:nvSpPr>
          <p:cNvPr id="4" name="CasellaDiTesto 3"/>
          <p:cNvSpPr txBox="1"/>
          <p:nvPr/>
        </p:nvSpPr>
        <p:spPr>
          <a:xfrm>
            <a:off x="684212" y="710639"/>
            <a:ext cx="8744866" cy="4385816"/>
          </a:xfrm>
          <a:prstGeom prst="rect">
            <a:avLst/>
          </a:prstGeom>
          <a:noFill/>
        </p:spPr>
        <p:txBody>
          <a:bodyPr wrap="square" rtlCol="0">
            <a:spAutoFit/>
          </a:bodyPr>
          <a:lstStyle/>
          <a:p>
            <a:r>
              <a:rPr lang="it-IT" sz="2400" dirty="0">
                <a:latin typeface="Avenir Light" panose="020B0402020203020204" pitchFamily="34" charset="0"/>
              </a:rPr>
              <a:t>CAMPO DI APPLICAZIONE ART.88</a:t>
            </a:r>
          </a:p>
          <a:p>
            <a:endParaRPr lang="it-IT" sz="2400" b="1" dirty="0">
              <a:solidFill>
                <a:srgbClr val="FFC000"/>
              </a:solidFill>
              <a:latin typeface="Avenir Light" panose="020B0402020203020204" pitchFamily="34" charset="0"/>
            </a:endParaRPr>
          </a:p>
          <a:p>
            <a:r>
              <a:rPr lang="it-IT" sz="2400" b="1" dirty="0">
                <a:solidFill>
                  <a:srgbClr val="FFC000"/>
                </a:solidFill>
                <a:latin typeface="Avenir Light" panose="020B0402020203020204" pitchFamily="34" charset="0"/>
              </a:rPr>
              <a:t>Categorie escluse </a:t>
            </a:r>
          </a:p>
          <a:p>
            <a:endParaRPr lang="it-IT" sz="2400" dirty="0" smtClean="0">
              <a:latin typeface="Avenir Light" panose="020B0402020203020204" pitchFamily="34" charset="0"/>
            </a:endParaRPr>
          </a:p>
          <a:p>
            <a:pPr algn="just"/>
            <a:r>
              <a:rPr lang="it-IT" sz="2000" dirty="0">
                <a:latin typeface="Avenir Light" panose="020B0402020203020204" pitchFamily="34" charset="0"/>
              </a:rPr>
              <a:t>c) ai lavori svolti negli </a:t>
            </a:r>
            <a:r>
              <a:rPr lang="it-IT" sz="2000" b="1" dirty="0">
                <a:solidFill>
                  <a:srgbClr val="FFC000"/>
                </a:solidFill>
                <a:latin typeface="Avenir Light" panose="020B0402020203020204" pitchFamily="34" charset="0"/>
              </a:rPr>
              <a:t>impianti che  costituiscono  pertinenze della miniera</a:t>
            </a:r>
            <a:r>
              <a:rPr lang="it-IT" sz="2000" dirty="0">
                <a:latin typeface="Avenir Light" panose="020B0402020203020204" pitchFamily="34" charset="0"/>
              </a:rPr>
              <a:t>: gli impianti fissi interni  o  esterni,  i  pozzi,  le gallerie, </a:t>
            </a:r>
            <a:r>
              <a:rPr lang="it-IT" sz="2000" dirty="0" err="1">
                <a:latin typeface="Avenir Light" panose="020B0402020203020204" pitchFamily="34" charset="0"/>
              </a:rPr>
              <a:t>nonchè</a:t>
            </a:r>
            <a:r>
              <a:rPr lang="it-IT" sz="2000" dirty="0">
                <a:latin typeface="Avenir Light" panose="020B0402020203020204" pitchFamily="34" charset="0"/>
              </a:rPr>
              <a:t> i macchinari, gli apparecchi e  utensili  destinati alla coltivazione della miniera, le opere e  gli  impianti  destinati all'arricchimento dei minerali, anche se ubicati fuori del  perimetro delle concessioni;</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d) ai lavori di </a:t>
            </a:r>
            <a:r>
              <a:rPr lang="it-IT" sz="2000" b="1" dirty="0" smtClean="0">
                <a:solidFill>
                  <a:srgbClr val="FFC000"/>
                </a:solidFill>
                <a:latin typeface="Avenir Light" panose="020B0402020203020204" pitchFamily="34" charset="0"/>
              </a:rPr>
              <a:t>frantumazione, </a:t>
            </a:r>
            <a:r>
              <a:rPr lang="it-IT" sz="2000" b="1" dirty="0">
                <a:solidFill>
                  <a:srgbClr val="FFC000"/>
                </a:solidFill>
                <a:latin typeface="Avenir Light" panose="020B0402020203020204" pitchFamily="34" charset="0"/>
              </a:rPr>
              <a:t>vagliatura, </a:t>
            </a:r>
            <a:r>
              <a:rPr lang="it-IT" sz="2000" b="1" dirty="0" smtClean="0">
                <a:solidFill>
                  <a:srgbClr val="FFC000"/>
                </a:solidFill>
                <a:latin typeface="Avenir Light" panose="020B0402020203020204" pitchFamily="34" charset="0"/>
              </a:rPr>
              <a:t>squadratura e trasporto</a:t>
            </a:r>
            <a:r>
              <a:rPr lang="it-IT" sz="2000" dirty="0" smtClean="0">
                <a:latin typeface="Avenir Light" panose="020B0402020203020204" pitchFamily="34" charset="0"/>
              </a:rPr>
              <a:t> dei </a:t>
            </a:r>
            <a:r>
              <a:rPr lang="it-IT" sz="2000" dirty="0">
                <a:latin typeface="Avenir Light" panose="020B0402020203020204" pitchFamily="34" charset="0"/>
              </a:rPr>
              <a:t>prodotti delle cave ed alle operazioni </a:t>
            </a:r>
            <a:r>
              <a:rPr lang="it-IT" sz="2000" dirty="0" smtClean="0">
                <a:latin typeface="Avenir Light" panose="020B0402020203020204" pitchFamily="34" charset="0"/>
              </a:rPr>
              <a:t>di  </a:t>
            </a:r>
            <a:r>
              <a:rPr lang="it-IT" sz="2000" dirty="0">
                <a:latin typeface="Avenir Light" panose="020B0402020203020204" pitchFamily="34" charset="0"/>
              </a:rPr>
              <a:t>caricamento di tali prodotti dai </a:t>
            </a:r>
            <a:r>
              <a:rPr lang="it-IT" sz="2000" dirty="0" smtClean="0">
                <a:latin typeface="Avenir Light" panose="020B0402020203020204" pitchFamily="34" charset="0"/>
              </a:rPr>
              <a:t>piazzali;</a:t>
            </a:r>
          </a:p>
          <a:p>
            <a:pPr algn="just"/>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409505252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60</a:t>
            </a:fld>
            <a:endParaRPr lang="en-US" dirty="0"/>
          </a:p>
        </p:txBody>
      </p:sp>
      <p:sp>
        <p:nvSpPr>
          <p:cNvPr id="4" name="CasellaDiTesto 3"/>
          <p:cNvSpPr txBox="1"/>
          <p:nvPr/>
        </p:nvSpPr>
        <p:spPr>
          <a:xfrm>
            <a:off x="684212" y="710639"/>
            <a:ext cx="8744866" cy="5293757"/>
          </a:xfrm>
          <a:prstGeom prst="rect">
            <a:avLst/>
          </a:prstGeom>
          <a:noFill/>
        </p:spPr>
        <p:txBody>
          <a:bodyPr wrap="square" rtlCol="0">
            <a:spAutoFit/>
          </a:bodyPr>
          <a:lstStyle/>
          <a:p>
            <a:r>
              <a:rPr lang="it-IT" sz="2400" dirty="0">
                <a:latin typeface="Avenir Light" panose="020B0402020203020204" pitchFamily="34" charset="0"/>
              </a:rPr>
              <a:t>REQUISITI ART.98</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2. I  </a:t>
            </a:r>
            <a:r>
              <a:rPr lang="it-IT" sz="2300" dirty="0">
                <a:latin typeface="Avenir Light" panose="020B0402020203020204" pitchFamily="34" charset="0"/>
              </a:rPr>
              <a:t>soggetti  di  cui  al  comma  1, devono essere, </a:t>
            </a:r>
            <a:r>
              <a:rPr lang="it-IT" sz="2300" dirty="0" smtClean="0">
                <a:latin typeface="Avenir Light" panose="020B0402020203020204" pitchFamily="34" charset="0"/>
              </a:rPr>
              <a:t>altresì, </a:t>
            </a:r>
            <a:r>
              <a:rPr lang="it-IT" sz="2300" dirty="0">
                <a:latin typeface="Avenir Light" panose="020B0402020203020204" pitchFamily="34" charset="0"/>
              </a:rPr>
              <a:t>in possesso </a:t>
            </a:r>
            <a:r>
              <a:rPr lang="it-IT" sz="2300" dirty="0" smtClean="0">
                <a:latin typeface="Avenir Light" panose="020B0402020203020204" pitchFamily="34" charset="0"/>
              </a:rPr>
              <a:t>di attestato di frequenza, con </a:t>
            </a:r>
            <a:r>
              <a:rPr lang="it-IT" sz="2300" dirty="0">
                <a:latin typeface="Avenir Light" panose="020B0402020203020204" pitchFamily="34" charset="0"/>
              </a:rPr>
              <a:t>verifica dell'apprendimento finale, </a:t>
            </a:r>
            <a:r>
              <a:rPr lang="it-IT" sz="2300" dirty="0" smtClean="0">
                <a:latin typeface="Avenir Light" panose="020B0402020203020204" pitchFamily="34" charset="0"/>
              </a:rPr>
              <a:t>a specifico </a:t>
            </a:r>
            <a:r>
              <a:rPr lang="it-IT" sz="2300" dirty="0">
                <a:latin typeface="Avenir Light" panose="020B0402020203020204" pitchFamily="34" charset="0"/>
              </a:rPr>
              <a:t>corso in materia di sicurezza organizzato dalle regioni,  </a:t>
            </a:r>
            <a:r>
              <a:rPr lang="it-IT" sz="1600" dirty="0">
                <a:latin typeface="Avenir Light" panose="020B0402020203020204" pitchFamily="34" charset="0"/>
              </a:rPr>
              <a:t>mediante  le  strutture tecniche operanti nel settore della prevenzione  e della formazione professionale, o, in via alternativa, dall'ISPESL,  dall'INAIL, dall'Istituto italiano di medicina sociale, ((dagli  ordini  o  collegi professionali)), dalle università, dalle associazioni  sindacali dei datori di lavoro e dei lavoratori o dagli organismi  paritetici  istituiti  nel  settore dell'edilizia. ((Fermo restando  l'obbligo  di  aggiornamento  di cui all'allegato XIV, sono fatti  salvi  gli  attestati rilasciati nel rispetto della previgente normativa  a conclusione di corsi avviati prima della data di entrata in vigore del presente decreto.)) </a:t>
            </a:r>
            <a:endParaRPr lang="it-IT" sz="1600" dirty="0" smtClean="0">
              <a:latin typeface="Avenir Light" panose="020B0402020203020204" pitchFamily="34" charset="0"/>
            </a:endParaRPr>
          </a:p>
          <a:p>
            <a:pPr marL="457200" indent="-457200" algn="just">
              <a:buAutoNum type="arabicPeriod" startAt="2"/>
            </a:pPr>
            <a:endParaRPr lang="it-IT" sz="1600" dirty="0">
              <a:latin typeface="Avenir Light" panose="020B0402020203020204" pitchFamily="34" charset="0"/>
            </a:endParaRPr>
          </a:p>
          <a:p>
            <a:pPr algn="just"/>
            <a:r>
              <a:rPr lang="it-IT" sz="2300" dirty="0">
                <a:latin typeface="Avenir Light" panose="020B0402020203020204" pitchFamily="34" charset="0"/>
              </a:rPr>
              <a:t>3. I contenuti, le modalità e la durata dei corsi di cui al comma 2 devono rispettare almeno le prescrizioni di cui </a:t>
            </a:r>
            <a:r>
              <a:rPr lang="it-IT" sz="2300" u="sng" dirty="0">
                <a:solidFill>
                  <a:srgbClr val="FFC000"/>
                </a:solidFill>
                <a:latin typeface="Avenir Light" panose="020B0402020203020204" pitchFamily="34" charset="0"/>
              </a:rPr>
              <a:t>all'allegato XIV. </a:t>
            </a:r>
          </a:p>
          <a:p>
            <a:pPr algn="just"/>
            <a:endParaRPr lang="it-IT" sz="2400" dirty="0">
              <a:latin typeface="Avenir Light" panose="020B0402020203020204" pitchFamily="34" charset="0"/>
            </a:endParaRPr>
          </a:p>
        </p:txBody>
      </p:sp>
    </p:spTree>
    <p:extLst>
      <p:ext uri="{BB962C8B-B14F-4D97-AF65-F5344CB8AC3E}">
        <p14:creationId xmlns:p14="http://schemas.microsoft.com/office/powerpoint/2010/main" val="30477032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61</a:t>
            </a:fld>
            <a:endParaRPr lang="en-US" dirty="0"/>
          </a:p>
        </p:txBody>
      </p:sp>
      <p:sp>
        <p:nvSpPr>
          <p:cNvPr id="4" name="CasellaDiTesto 3"/>
          <p:cNvSpPr txBox="1"/>
          <p:nvPr/>
        </p:nvSpPr>
        <p:spPr>
          <a:xfrm>
            <a:off x="684212" y="694503"/>
            <a:ext cx="8744866" cy="5078313"/>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b="1" dirty="0" smtClean="0">
                <a:solidFill>
                  <a:srgbClr val="FFC000"/>
                </a:solidFill>
                <a:latin typeface="Avenir Light" panose="020B0402020203020204" pitchFamily="34" charset="0"/>
              </a:rPr>
              <a:t>Contenuti minimi </a:t>
            </a:r>
            <a:r>
              <a:rPr lang="it-IT" sz="2400" dirty="0" smtClean="0">
                <a:latin typeface="Avenir Light" panose="020B0402020203020204" pitchFamily="34" charset="0"/>
              </a:rPr>
              <a:t>del corso di formazione per i </a:t>
            </a:r>
            <a:r>
              <a:rPr lang="it-IT" sz="2400" b="1" dirty="0" smtClean="0">
                <a:solidFill>
                  <a:srgbClr val="FFC000"/>
                </a:solidFill>
                <a:latin typeface="Avenir Light" panose="020B0402020203020204" pitchFamily="34" charset="0"/>
              </a:rPr>
              <a:t>coordinatori per la progettazione e per l'esecuzione dei lavori </a:t>
            </a:r>
          </a:p>
          <a:p>
            <a:endParaRPr lang="it-IT" sz="2400" b="1" dirty="0" smtClean="0">
              <a:solidFill>
                <a:srgbClr val="FFC000"/>
              </a:solidFill>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giuridico per complessive 28 ore </a:t>
            </a:r>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La  </a:t>
            </a:r>
            <a:r>
              <a:rPr lang="it-IT" sz="2000" dirty="0">
                <a:latin typeface="Avenir Light" panose="020B0402020203020204" pitchFamily="34" charset="0"/>
              </a:rPr>
              <a:t>legislazione  di  base in materia di sicurezza e di igiene sul lavoro; la normativa contrattuale inerente gli aspetti di sicurezza e </a:t>
            </a:r>
            <a:r>
              <a:rPr lang="it-IT" sz="2000" dirty="0" smtClean="0">
                <a:latin typeface="Avenir Light" panose="020B0402020203020204" pitchFamily="34" charset="0"/>
              </a:rPr>
              <a:t>salute sul lavoro</a:t>
            </a:r>
            <a:r>
              <a:rPr lang="it-IT" sz="2000" dirty="0">
                <a:latin typeface="Avenir Light" panose="020B0402020203020204" pitchFamily="34" charset="0"/>
              </a:rPr>
              <a:t>; </a:t>
            </a:r>
            <a:r>
              <a:rPr lang="it-IT" sz="2000" dirty="0" smtClean="0">
                <a:latin typeface="Avenir Light" panose="020B0402020203020204" pitchFamily="34" charset="0"/>
              </a:rPr>
              <a:t>la normativa sull'assicurazione  </a:t>
            </a:r>
            <a:r>
              <a:rPr lang="it-IT" sz="2000" dirty="0">
                <a:latin typeface="Avenir Light" panose="020B0402020203020204" pitchFamily="34" charset="0"/>
              </a:rPr>
              <a:t>contro  gli infortuni sul lavoro e le malattie professionali; -  Le normative europee e la loro valenza; le norme di buona tecnica; le direttive di prodotto; -  Il  Testo  Unico  in  materia  di salute e sicurezza nei luoghi di lavoro  con  particolare  riferimento </a:t>
            </a:r>
            <a:r>
              <a:rPr lang="it-IT" sz="2000" dirty="0" smtClean="0">
                <a:latin typeface="Avenir Light" panose="020B0402020203020204" pitchFamily="34" charset="0"/>
              </a:rPr>
              <a:t>al Titolo I. </a:t>
            </a:r>
            <a:r>
              <a:rPr lang="it-IT" sz="2000" dirty="0">
                <a:latin typeface="Avenir Light" panose="020B0402020203020204" pitchFamily="34" charset="0"/>
              </a:rPr>
              <a:t>I soggetti del Sistema </a:t>
            </a:r>
            <a:r>
              <a:rPr lang="it-IT" sz="2000" dirty="0" smtClean="0">
                <a:latin typeface="Avenir Light" panose="020B0402020203020204" pitchFamily="34" charset="0"/>
              </a:rPr>
              <a:t>di  </a:t>
            </a:r>
            <a:r>
              <a:rPr lang="it-IT" sz="2000" dirty="0">
                <a:latin typeface="Avenir Light" panose="020B0402020203020204" pitchFamily="34" charset="0"/>
              </a:rPr>
              <a:t>Prevenzione  Aziendale:  i  compiti,  gli  obblighi,  le </a:t>
            </a:r>
            <a:r>
              <a:rPr lang="it-IT" sz="2000" dirty="0" smtClean="0">
                <a:latin typeface="Avenir Light" panose="020B0402020203020204" pitchFamily="34" charset="0"/>
              </a:rPr>
              <a:t>responsabilità  </a:t>
            </a:r>
            <a:r>
              <a:rPr lang="it-IT" sz="2000" dirty="0">
                <a:latin typeface="Avenir Light" panose="020B0402020203020204" pitchFamily="34" charset="0"/>
              </a:rPr>
              <a:t>civili  e  penali. Metodologie per l'individuazione, l'analisi e la valutazione dei rischi;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29727791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62</a:t>
            </a:fld>
            <a:endParaRPr lang="en-US" dirty="0"/>
          </a:p>
        </p:txBody>
      </p:sp>
      <p:sp>
        <p:nvSpPr>
          <p:cNvPr id="4" name="CasellaDiTesto 3"/>
          <p:cNvSpPr txBox="1"/>
          <p:nvPr/>
        </p:nvSpPr>
        <p:spPr>
          <a:xfrm>
            <a:off x="684212" y="694503"/>
            <a:ext cx="8744866" cy="4647426"/>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giuridico per complessive 28 ore </a:t>
            </a:r>
            <a:endParaRPr lang="it-IT" sz="16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La  </a:t>
            </a:r>
            <a:r>
              <a:rPr lang="it-IT" sz="2000" dirty="0">
                <a:latin typeface="Avenir Light" panose="020B0402020203020204" pitchFamily="34" charset="0"/>
              </a:rPr>
              <a:t>legislazione  di  base in materia di sicurezza e di igiene sul lavoro; la normativa contrattuale inerente gli aspetti di sicurezza e </a:t>
            </a:r>
            <a:r>
              <a:rPr lang="it-IT" sz="2000" dirty="0" smtClean="0">
                <a:latin typeface="Avenir Light" panose="020B0402020203020204" pitchFamily="34" charset="0"/>
              </a:rPr>
              <a:t>salute sul lavoro</a:t>
            </a:r>
            <a:r>
              <a:rPr lang="it-IT" sz="2000" dirty="0">
                <a:latin typeface="Avenir Light" panose="020B0402020203020204" pitchFamily="34" charset="0"/>
              </a:rPr>
              <a:t>; </a:t>
            </a:r>
            <a:r>
              <a:rPr lang="it-IT" sz="2000" dirty="0" smtClean="0">
                <a:latin typeface="Avenir Light" panose="020B0402020203020204" pitchFamily="34" charset="0"/>
              </a:rPr>
              <a:t>la normativa sull'assicurazione  </a:t>
            </a:r>
            <a:r>
              <a:rPr lang="it-IT" sz="2000" dirty="0">
                <a:latin typeface="Avenir Light" panose="020B0402020203020204" pitchFamily="34" charset="0"/>
              </a:rPr>
              <a:t>contro  gli infortuni sul lavoro e le malattie professionali;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Le </a:t>
            </a:r>
            <a:r>
              <a:rPr lang="it-IT" sz="2000" dirty="0">
                <a:latin typeface="Avenir Light" panose="020B0402020203020204" pitchFamily="34" charset="0"/>
              </a:rPr>
              <a:t>normative europee e la loro valenza; le norme di buona tecnica; le direttive di prodotto;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a:t>
            </a:r>
            <a:r>
              <a:rPr lang="it-IT" sz="2000" dirty="0">
                <a:latin typeface="Avenir Light" panose="020B0402020203020204" pitchFamily="34" charset="0"/>
              </a:rPr>
              <a:t>Il  Testo  Unico  in  materia </a:t>
            </a:r>
            <a:r>
              <a:rPr lang="it-IT" sz="2000" dirty="0" smtClean="0">
                <a:latin typeface="Avenir Light" panose="020B0402020203020204" pitchFamily="34" charset="0"/>
              </a:rPr>
              <a:t>di </a:t>
            </a:r>
            <a:r>
              <a:rPr lang="it-IT" sz="2000" dirty="0">
                <a:latin typeface="Avenir Light" panose="020B0402020203020204" pitchFamily="34" charset="0"/>
              </a:rPr>
              <a:t>salute e sicurezza nei luoghi di lavoro  con </a:t>
            </a:r>
            <a:r>
              <a:rPr lang="it-IT" sz="2000" dirty="0" smtClean="0">
                <a:latin typeface="Avenir Light" panose="020B0402020203020204" pitchFamily="34" charset="0"/>
              </a:rPr>
              <a:t>particolare riferimento al Titolo </a:t>
            </a:r>
            <a:r>
              <a:rPr lang="it-IT" sz="2000" dirty="0">
                <a:latin typeface="Avenir Light" panose="020B0402020203020204" pitchFamily="34" charset="0"/>
              </a:rPr>
              <a:t>I. </a:t>
            </a:r>
            <a:r>
              <a:rPr lang="it-IT" sz="2000" dirty="0" smtClean="0">
                <a:latin typeface="Avenir Light" panose="020B0402020203020204" pitchFamily="34" charset="0"/>
              </a:rPr>
              <a:t>I </a:t>
            </a:r>
            <a:r>
              <a:rPr lang="it-IT" sz="2000" dirty="0">
                <a:latin typeface="Avenir Light" panose="020B0402020203020204" pitchFamily="34" charset="0"/>
              </a:rPr>
              <a:t>soggetti del Sistema </a:t>
            </a:r>
            <a:r>
              <a:rPr lang="it-IT" sz="2000" dirty="0" smtClean="0">
                <a:latin typeface="Avenir Light" panose="020B0402020203020204" pitchFamily="34" charset="0"/>
              </a:rPr>
              <a:t>di  </a:t>
            </a:r>
            <a:r>
              <a:rPr lang="it-IT" sz="2000" dirty="0">
                <a:latin typeface="Avenir Light" panose="020B0402020203020204" pitchFamily="34" charset="0"/>
              </a:rPr>
              <a:t>Prevenzione  Aziendale:  i  compiti,  gli  obblighi,  le </a:t>
            </a:r>
            <a:r>
              <a:rPr lang="it-IT" sz="2000" dirty="0" smtClean="0">
                <a:latin typeface="Avenir Light" panose="020B0402020203020204" pitchFamily="34" charset="0"/>
              </a:rPr>
              <a:t>responsabilità  </a:t>
            </a:r>
            <a:r>
              <a:rPr lang="it-IT" sz="2000" dirty="0">
                <a:latin typeface="Avenir Light" panose="020B0402020203020204" pitchFamily="34" charset="0"/>
              </a:rPr>
              <a:t>civili </a:t>
            </a:r>
            <a:r>
              <a:rPr lang="it-IT" sz="2000" dirty="0" smtClean="0">
                <a:latin typeface="Avenir Light" panose="020B0402020203020204" pitchFamily="34" charset="0"/>
              </a:rPr>
              <a:t>e penali</a:t>
            </a:r>
            <a:r>
              <a:rPr lang="it-IT" sz="2000" dirty="0">
                <a:latin typeface="Avenir Light" panose="020B0402020203020204" pitchFamily="34" charset="0"/>
              </a:rPr>
              <a:t>. Metodologie per </a:t>
            </a:r>
            <a:r>
              <a:rPr lang="it-IT" sz="2000" dirty="0" smtClean="0">
                <a:latin typeface="Avenir Light" panose="020B0402020203020204" pitchFamily="34" charset="0"/>
              </a:rPr>
              <a:t>l'individuazione, l'analisi </a:t>
            </a:r>
            <a:r>
              <a:rPr lang="it-IT" sz="2000" dirty="0">
                <a:latin typeface="Avenir Light" panose="020B0402020203020204" pitchFamily="34" charset="0"/>
              </a:rPr>
              <a:t>e la valutazione dei rischi;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8239123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63</a:t>
            </a:fld>
            <a:endParaRPr lang="en-US" dirty="0"/>
          </a:p>
        </p:txBody>
      </p:sp>
      <p:sp>
        <p:nvSpPr>
          <p:cNvPr id="4" name="CasellaDiTesto 3"/>
          <p:cNvSpPr txBox="1"/>
          <p:nvPr/>
        </p:nvSpPr>
        <p:spPr>
          <a:xfrm>
            <a:off x="684212" y="694503"/>
            <a:ext cx="8744866" cy="4031873"/>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giuridico per complessive 28 ore </a:t>
            </a:r>
            <a:endParaRPr lang="it-IT" sz="16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La  </a:t>
            </a:r>
            <a:r>
              <a:rPr lang="it-IT" sz="2000" dirty="0">
                <a:latin typeface="Avenir Light" panose="020B0402020203020204" pitchFamily="34" charset="0"/>
              </a:rPr>
              <a:t>legislazione </a:t>
            </a:r>
            <a:r>
              <a:rPr lang="it-IT" sz="2000" dirty="0" smtClean="0">
                <a:latin typeface="Avenir Light" panose="020B0402020203020204" pitchFamily="34" charset="0"/>
              </a:rPr>
              <a:t>specifica  </a:t>
            </a:r>
            <a:r>
              <a:rPr lang="it-IT" sz="2000" dirty="0">
                <a:latin typeface="Avenir Light" panose="020B0402020203020204" pitchFamily="34" charset="0"/>
              </a:rPr>
              <a:t>in  materia di salute e sicurezza nei cantieri  temporanei o mobili e nei lavori in quota. Il titolo IV del Testo Unico in materia di salute e sicurezza nei luoghi di lavoro;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Le </a:t>
            </a:r>
            <a:r>
              <a:rPr lang="it-IT" sz="2000" dirty="0">
                <a:latin typeface="Avenir Light" panose="020B0402020203020204" pitchFamily="34" charset="0"/>
              </a:rPr>
              <a:t>figure interessate alla realizzazione dell'opera: i compiti, gli obblighi, le </a:t>
            </a:r>
            <a:r>
              <a:rPr lang="it-IT" sz="2000" dirty="0" smtClean="0">
                <a:latin typeface="Avenir Light" panose="020B0402020203020204" pitchFamily="34" charset="0"/>
              </a:rPr>
              <a:t>responsabilità </a:t>
            </a:r>
            <a:r>
              <a:rPr lang="it-IT" sz="2000" dirty="0">
                <a:latin typeface="Avenir Light" panose="020B0402020203020204" pitchFamily="34" charset="0"/>
              </a:rPr>
              <a:t>civili e penali;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 La legge quadro in  </a:t>
            </a:r>
            <a:r>
              <a:rPr lang="it-IT" sz="2000" dirty="0">
                <a:latin typeface="Avenir Light" panose="020B0402020203020204" pitchFamily="34" charset="0"/>
              </a:rPr>
              <a:t>materia  di lavori pubblici ed i principali decreti attuativi</a:t>
            </a:r>
            <a:r>
              <a:rPr lang="it-IT" sz="2000" dirty="0" smtClean="0">
                <a:latin typeface="Avenir Light" panose="020B0402020203020204" pitchFamily="34" charset="0"/>
              </a:rPr>
              <a:t>; </a:t>
            </a:r>
          </a:p>
          <a:p>
            <a:pPr algn="just"/>
            <a:r>
              <a:rPr lang="it-IT" sz="2000" dirty="0" smtClean="0">
                <a:latin typeface="Avenir Light" panose="020B0402020203020204" pitchFamily="34" charset="0"/>
              </a:rPr>
              <a:t>- La </a:t>
            </a:r>
            <a:r>
              <a:rPr lang="it-IT" sz="2000" dirty="0">
                <a:latin typeface="Avenir Light" panose="020B0402020203020204" pitchFamily="34" charset="0"/>
              </a:rPr>
              <a:t>disciplina sanzionatoria e le procedure ispettive.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37807455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64</a:t>
            </a:fld>
            <a:endParaRPr lang="en-US" dirty="0"/>
          </a:p>
        </p:txBody>
      </p:sp>
      <p:sp>
        <p:nvSpPr>
          <p:cNvPr id="4" name="CasellaDiTesto 3"/>
          <p:cNvSpPr txBox="1"/>
          <p:nvPr/>
        </p:nvSpPr>
        <p:spPr>
          <a:xfrm>
            <a:off x="684212" y="694503"/>
            <a:ext cx="8744866" cy="4031873"/>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tecnico per complessive 52 ore </a:t>
            </a:r>
            <a:endParaRPr lang="it-IT" sz="16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Rischi </a:t>
            </a:r>
            <a:r>
              <a:rPr lang="it-IT" sz="2000" dirty="0">
                <a:latin typeface="Avenir Light" panose="020B0402020203020204" pitchFamily="34" charset="0"/>
              </a:rPr>
              <a:t>di caduta dall'alto. Ponteggi e opere </a:t>
            </a:r>
            <a:r>
              <a:rPr lang="it-IT" sz="2000" dirty="0" smtClean="0">
                <a:latin typeface="Avenir Light" panose="020B0402020203020204" pitchFamily="34" charset="0"/>
              </a:rPr>
              <a:t>provvisionali; </a:t>
            </a:r>
          </a:p>
          <a:p>
            <a:pPr algn="just"/>
            <a:r>
              <a:rPr lang="it-IT" sz="2000" dirty="0" smtClean="0">
                <a:latin typeface="Avenir Light" panose="020B0402020203020204" pitchFamily="34" charset="0"/>
              </a:rPr>
              <a:t>- L'organizzazione  </a:t>
            </a:r>
            <a:r>
              <a:rPr lang="it-IT" sz="2000" dirty="0">
                <a:latin typeface="Avenir Light" panose="020B0402020203020204" pitchFamily="34" charset="0"/>
              </a:rPr>
              <a:t>in sicurezza del Cantiere. Il cronoprogramma dei </a:t>
            </a:r>
            <a:r>
              <a:rPr lang="it-IT" sz="2000" dirty="0" smtClean="0">
                <a:latin typeface="Avenir Light" panose="020B0402020203020204" pitchFamily="34" charset="0"/>
              </a:rPr>
              <a:t>lavori; </a:t>
            </a:r>
          </a:p>
          <a:p>
            <a:pPr algn="just"/>
            <a:r>
              <a:rPr lang="it-IT" sz="2000" dirty="0" smtClean="0">
                <a:latin typeface="Avenir Light" panose="020B0402020203020204" pitchFamily="34" charset="0"/>
              </a:rPr>
              <a:t>- Gli  </a:t>
            </a:r>
            <a:r>
              <a:rPr lang="it-IT" sz="2000" dirty="0">
                <a:latin typeface="Avenir Light" panose="020B0402020203020204" pitchFamily="34" charset="0"/>
              </a:rPr>
              <a:t>obblighi  documentali  da  parte  dei  committenti,  imprese, coordinatori per la </a:t>
            </a:r>
            <a:r>
              <a:rPr lang="it-IT" sz="2000" dirty="0" smtClean="0">
                <a:latin typeface="Avenir Light" panose="020B0402020203020204" pitchFamily="34" charset="0"/>
              </a:rPr>
              <a:t>sicurezza; </a:t>
            </a:r>
          </a:p>
          <a:p>
            <a:pPr algn="just"/>
            <a:r>
              <a:rPr lang="it-IT" sz="2000" dirty="0" smtClean="0">
                <a:latin typeface="Avenir Light" panose="020B0402020203020204" pitchFamily="34" charset="0"/>
              </a:rPr>
              <a:t>- Le </a:t>
            </a:r>
            <a:r>
              <a:rPr lang="it-IT" sz="2000" dirty="0">
                <a:latin typeface="Avenir Light" panose="020B0402020203020204" pitchFamily="34" charset="0"/>
              </a:rPr>
              <a:t>malattie professionali ed il primo </a:t>
            </a:r>
            <a:r>
              <a:rPr lang="it-IT" sz="2000" dirty="0" smtClean="0">
                <a:latin typeface="Avenir Light" panose="020B0402020203020204" pitchFamily="34" charset="0"/>
              </a:rPr>
              <a:t>soccorso; </a:t>
            </a:r>
          </a:p>
          <a:p>
            <a:pPr algn="just"/>
            <a:r>
              <a:rPr lang="it-IT" sz="2000" dirty="0" smtClean="0">
                <a:latin typeface="Avenir Light" panose="020B0402020203020204" pitchFamily="34" charset="0"/>
              </a:rPr>
              <a:t>- Il rischio elettrico e la </a:t>
            </a:r>
            <a:r>
              <a:rPr lang="it-IT" sz="2000" dirty="0">
                <a:latin typeface="Avenir Light" panose="020B0402020203020204" pitchFamily="34" charset="0"/>
              </a:rPr>
              <a:t>protezione </a:t>
            </a:r>
            <a:r>
              <a:rPr lang="it-IT" sz="2000" dirty="0" smtClean="0">
                <a:latin typeface="Avenir Light" panose="020B0402020203020204" pitchFamily="34" charset="0"/>
              </a:rPr>
              <a:t>contro le scariche atmosferiche;</a:t>
            </a:r>
          </a:p>
          <a:p>
            <a:pPr algn="just"/>
            <a:r>
              <a:rPr lang="it-IT" sz="2000" dirty="0" smtClean="0">
                <a:latin typeface="Avenir Light" panose="020B0402020203020204" pitchFamily="34" charset="0"/>
              </a:rPr>
              <a:t>- Il  </a:t>
            </a:r>
            <a:r>
              <a:rPr lang="it-IT" sz="2000" dirty="0">
                <a:latin typeface="Avenir Light" panose="020B0402020203020204" pitchFamily="34" charset="0"/>
              </a:rPr>
              <a:t>rischio  negli  scavi,  nelle  demolizioni,  nelle  opere  in sotterraneo ed in </a:t>
            </a:r>
            <a:r>
              <a:rPr lang="it-IT" sz="2000" dirty="0" smtClean="0">
                <a:latin typeface="Avenir Light" panose="020B0402020203020204" pitchFamily="34" charset="0"/>
              </a:rPr>
              <a:t>galleria;</a:t>
            </a:r>
          </a:p>
        </p:txBody>
      </p:sp>
    </p:spTree>
    <p:extLst>
      <p:ext uri="{BB962C8B-B14F-4D97-AF65-F5344CB8AC3E}">
        <p14:creationId xmlns:p14="http://schemas.microsoft.com/office/powerpoint/2010/main" val="31860220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65</a:t>
            </a:fld>
            <a:endParaRPr lang="en-US" dirty="0"/>
          </a:p>
        </p:txBody>
      </p:sp>
      <p:sp>
        <p:nvSpPr>
          <p:cNvPr id="4" name="CasellaDiTesto 3"/>
          <p:cNvSpPr txBox="1"/>
          <p:nvPr/>
        </p:nvSpPr>
        <p:spPr>
          <a:xfrm>
            <a:off x="684212" y="694503"/>
            <a:ext cx="8744866" cy="3416320"/>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tecnico per complessive 52 ore </a:t>
            </a:r>
            <a:endParaRPr lang="it-IT" sz="1600" dirty="0" smtClean="0">
              <a:latin typeface="Avenir Light" panose="020B0402020203020204" pitchFamily="34" charset="0"/>
            </a:endParaRPr>
          </a:p>
          <a:p>
            <a:pPr algn="just"/>
            <a:endParaRPr lang="it-IT" sz="24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rischi connessi all'uso di macchine e attrezzature di lavoro con particolare riferimento agli apparecchi di sollevamento e trasporto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rischi chimici in cantiere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rischi fisici: rumore, vibrazioni, microclima, illuminazione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rischi connessi alle bonifiche da amianto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rischi biologici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32248462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66</a:t>
            </a:fld>
            <a:endParaRPr lang="en-US" dirty="0"/>
          </a:p>
        </p:txBody>
      </p:sp>
      <p:sp>
        <p:nvSpPr>
          <p:cNvPr id="4" name="CasellaDiTesto 3"/>
          <p:cNvSpPr txBox="1"/>
          <p:nvPr/>
        </p:nvSpPr>
        <p:spPr>
          <a:xfrm>
            <a:off x="684212" y="694503"/>
            <a:ext cx="8744866" cy="3108543"/>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tecnico per complessive 52 ore </a:t>
            </a:r>
            <a:endParaRPr lang="it-IT" sz="16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I </a:t>
            </a:r>
            <a:r>
              <a:rPr lang="it-IT" sz="2000" dirty="0">
                <a:latin typeface="Avenir Light" panose="020B0402020203020204" pitchFamily="34" charset="0"/>
              </a:rPr>
              <a:t>rischi da movimentazione manuale dei </a:t>
            </a:r>
            <a:r>
              <a:rPr lang="it-IT" sz="2000" dirty="0" smtClean="0">
                <a:latin typeface="Avenir Light" panose="020B0402020203020204" pitchFamily="34" charset="0"/>
              </a:rPr>
              <a:t>carichi; </a:t>
            </a:r>
          </a:p>
          <a:p>
            <a:pPr algn="just"/>
            <a:r>
              <a:rPr lang="it-IT" sz="2000" dirty="0" smtClean="0">
                <a:latin typeface="Avenir Light" panose="020B0402020203020204" pitchFamily="34" charset="0"/>
              </a:rPr>
              <a:t>- I </a:t>
            </a:r>
            <a:r>
              <a:rPr lang="it-IT" sz="2000" dirty="0">
                <a:latin typeface="Avenir Light" panose="020B0402020203020204" pitchFamily="34" charset="0"/>
              </a:rPr>
              <a:t>rischi di incendio e di </a:t>
            </a:r>
            <a:r>
              <a:rPr lang="it-IT" sz="2000" dirty="0" smtClean="0">
                <a:latin typeface="Avenir Light" panose="020B0402020203020204" pitchFamily="34" charset="0"/>
              </a:rPr>
              <a:t>esplosione; </a:t>
            </a:r>
          </a:p>
          <a:p>
            <a:pPr algn="just"/>
            <a:r>
              <a:rPr lang="it-IT" sz="2000" dirty="0" smtClean="0">
                <a:latin typeface="Avenir Light" panose="020B0402020203020204" pitchFamily="34" charset="0"/>
              </a:rPr>
              <a:t>- I rischi nei lavori di </a:t>
            </a:r>
            <a:r>
              <a:rPr lang="it-IT" sz="2000" dirty="0">
                <a:latin typeface="Avenir Light" panose="020B0402020203020204" pitchFamily="34" charset="0"/>
              </a:rPr>
              <a:t>montaggio </a:t>
            </a:r>
            <a:r>
              <a:rPr lang="it-IT" sz="2000" dirty="0" smtClean="0">
                <a:latin typeface="Avenir Light" panose="020B0402020203020204" pitchFamily="34" charset="0"/>
              </a:rPr>
              <a:t>e smontaggio di </a:t>
            </a:r>
            <a:r>
              <a:rPr lang="it-IT" sz="2000" dirty="0">
                <a:latin typeface="Avenir Light" panose="020B0402020203020204" pitchFamily="34" charset="0"/>
              </a:rPr>
              <a:t>elementi </a:t>
            </a:r>
            <a:r>
              <a:rPr lang="it-IT" sz="2000" dirty="0" smtClean="0">
                <a:latin typeface="Avenir Light" panose="020B0402020203020204" pitchFamily="34" charset="0"/>
              </a:rPr>
              <a:t>prefabbricati; </a:t>
            </a:r>
          </a:p>
          <a:p>
            <a:pPr algn="just"/>
            <a:r>
              <a:rPr lang="it-IT" sz="2000" dirty="0" smtClean="0">
                <a:latin typeface="Avenir Light" panose="020B0402020203020204" pitchFamily="34" charset="0"/>
              </a:rPr>
              <a:t>- I  </a:t>
            </a:r>
            <a:r>
              <a:rPr lang="it-IT" sz="2000" dirty="0">
                <a:latin typeface="Avenir Light" panose="020B0402020203020204" pitchFamily="34" charset="0"/>
              </a:rPr>
              <a:t>dispositivi  di  protezione  individuali  e  la  segnaletica di </a:t>
            </a:r>
            <a:r>
              <a:rPr lang="it-IT" sz="2000" dirty="0" smtClean="0">
                <a:latin typeface="Avenir Light" panose="020B0402020203020204" pitchFamily="34" charset="0"/>
              </a:rPr>
              <a:t>sicurezza;</a:t>
            </a:r>
          </a:p>
          <a:p>
            <a:pPr algn="just"/>
            <a:r>
              <a:rPr lang="it-IT" sz="2000" dirty="0" smtClean="0">
                <a:latin typeface="Avenir Light" panose="020B0402020203020204" pitchFamily="34" charset="0"/>
              </a:rPr>
              <a:t> </a:t>
            </a:r>
          </a:p>
        </p:txBody>
      </p:sp>
    </p:spTree>
    <p:extLst>
      <p:ext uri="{BB962C8B-B14F-4D97-AF65-F5344CB8AC3E}">
        <p14:creationId xmlns:p14="http://schemas.microsoft.com/office/powerpoint/2010/main" val="11080388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67</a:t>
            </a:fld>
            <a:endParaRPr lang="en-US" dirty="0"/>
          </a:p>
        </p:txBody>
      </p:sp>
      <p:sp>
        <p:nvSpPr>
          <p:cNvPr id="4" name="CasellaDiTesto 3"/>
          <p:cNvSpPr txBox="1"/>
          <p:nvPr/>
        </p:nvSpPr>
        <p:spPr>
          <a:xfrm>
            <a:off x="684212" y="694503"/>
            <a:ext cx="8744866" cy="4524315"/>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metodologico/organizzativo per complessive 16 ore </a:t>
            </a:r>
            <a:endParaRPr lang="it-IT" sz="1600" dirty="0" smtClean="0">
              <a:latin typeface="Avenir Light" panose="020B0402020203020204" pitchFamily="34" charset="0"/>
            </a:endParaRPr>
          </a:p>
          <a:p>
            <a:pPr algn="just"/>
            <a:endParaRPr lang="it-IT" sz="16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contenuti minimi del piano di sicurezza e di coordinamento, del piano sostitutivo di sicurezza e del piano operativo di sicurezza.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I </a:t>
            </a:r>
            <a:r>
              <a:rPr lang="it-IT" sz="2000" dirty="0">
                <a:latin typeface="Avenir Light" panose="020B0402020203020204" pitchFamily="34" charset="0"/>
              </a:rPr>
              <a:t>criteri metodologici per: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a) l'elaborazione del piano di sicurezza e di coordinamento </a:t>
            </a:r>
            <a:r>
              <a:rPr lang="it-IT" sz="2000" dirty="0">
                <a:latin typeface="Avenir Light" panose="020B0402020203020204" pitchFamily="34" charset="0"/>
              </a:rPr>
              <a:t>e l'integrazione con i piani operativi di sicurezza ed il fascicolo;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l'elaborazione del piano operativo di sicurezza;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c</a:t>
            </a:r>
            <a:r>
              <a:rPr lang="it-IT" sz="2000" dirty="0">
                <a:latin typeface="Avenir Light" panose="020B0402020203020204" pitchFamily="34" charset="0"/>
              </a:rPr>
              <a:t>) l'elaborazione del fascicolo;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d</a:t>
            </a:r>
            <a:r>
              <a:rPr lang="it-IT" sz="2000" dirty="0">
                <a:latin typeface="Avenir Light" panose="020B0402020203020204" pitchFamily="34" charset="0"/>
              </a:rPr>
              <a:t>) l'elaborazione del P.I.M.U.S. (Piano di Montaggio, Uso, Smontaggio dei ponteggi; </a:t>
            </a:r>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e</a:t>
            </a:r>
            <a:r>
              <a:rPr lang="it-IT" sz="2000" dirty="0">
                <a:latin typeface="Avenir Light" panose="020B0402020203020204" pitchFamily="34" charset="0"/>
              </a:rPr>
              <a:t>) la stima dei costi della sicurezza </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10917063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68</a:t>
            </a:fld>
            <a:endParaRPr lang="en-US" dirty="0"/>
          </a:p>
        </p:txBody>
      </p:sp>
      <p:sp>
        <p:nvSpPr>
          <p:cNvPr id="4" name="CasellaDiTesto 3"/>
          <p:cNvSpPr txBox="1"/>
          <p:nvPr/>
        </p:nvSpPr>
        <p:spPr>
          <a:xfrm>
            <a:off x="684212" y="694503"/>
            <a:ext cx="8744866" cy="2677656"/>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TEORICA </a:t>
            </a:r>
            <a:r>
              <a:rPr lang="it-IT" sz="1600" dirty="0">
                <a:latin typeface="Avenir Light" panose="020B0402020203020204" pitchFamily="34" charset="0"/>
              </a:rPr>
              <a:t>Modulo metodologico/organizzativo per complessive 16 ore </a:t>
            </a:r>
            <a:endParaRPr lang="it-IT" sz="1600" dirty="0" smtClean="0">
              <a:latin typeface="Avenir Light" panose="020B0402020203020204" pitchFamily="34" charset="0"/>
            </a:endParaRPr>
          </a:p>
          <a:p>
            <a:pPr algn="just"/>
            <a:endParaRPr lang="it-IT" sz="1600" dirty="0" smtClean="0">
              <a:latin typeface="Avenir Light" panose="020B0402020203020204" pitchFamily="34" charset="0"/>
            </a:endParaRPr>
          </a:p>
          <a:p>
            <a:pPr algn="just"/>
            <a:r>
              <a:rPr lang="it-IT" sz="2000" dirty="0" smtClean="0">
                <a:latin typeface="Avenir Light" panose="020B0402020203020204" pitchFamily="34" charset="0"/>
              </a:rPr>
              <a:t>- Teorie e </a:t>
            </a:r>
            <a:r>
              <a:rPr lang="it-IT" sz="2000" dirty="0">
                <a:latin typeface="Avenir Light" panose="020B0402020203020204" pitchFamily="34" charset="0"/>
              </a:rPr>
              <a:t>tecniche di comunicazione, orientate alla risoluzione di problemi </a:t>
            </a:r>
            <a:r>
              <a:rPr lang="it-IT" sz="2000" dirty="0" smtClean="0">
                <a:latin typeface="Avenir Light" panose="020B0402020203020204" pitchFamily="34" charset="0"/>
              </a:rPr>
              <a:t>e alla cooperazione</a:t>
            </a:r>
            <a:r>
              <a:rPr lang="it-IT" sz="2000" dirty="0">
                <a:latin typeface="Avenir Light" panose="020B0402020203020204" pitchFamily="34" charset="0"/>
              </a:rPr>
              <a:t>; </a:t>
            </a:r>
            <a:r>
              <a:rPr lang="it-IT" sz="2000" dirty="0" smtClean="0">
                <a:latin typeface="Avenir Light" panose="020B0402020203020204" pitchFamily="34" charset="0"/>
              </a:rPr>
              <a:t>teorie di gestione dei gruppi e leadership; </a:t>
            </a:r>
          </a:p>
          <a:p>
            <a:pPr algn="just"/>
            <a:r>
              <a:rPr lang="it-IT" sz="2000" dirty="0" smtClean="0">
                <a:latin typeface="Avenir Light" panose="020B0402020203020204" pitchFamily="34" charset="0"/>
              </a:rPr>
              <a:t>-  </a:t>
            </a:r>
            <a:r>
              <a:rPr lang="it-IT" sz="2000" dirty="0">
                <a:latin typeface="Avenir Light" panose="020B0402020203020204" pitchFamily="34" charset="0"/>
              </a:rPr>
              <a:t>I </a:t>
            </a:r>
            <a:r>
              <a:rPr lang="it-IT" sz="2000" dirty="0" smtClean="0">
                <a:latin typeface="Avenir Light" panose="020B0402020203020204" pitchFamily="34" charset="0"/>
              </a:rPr>
              <a:t>rapporti  </a:t>
            </a:r>
            <a:r>
              <a:rPr lang="it-IT" sz="2000" dirty="0">
                <a:latin typeface="Avenir Light" panose="020B0402020203020204" pitchFamily="34" charset="0"/>
              </a:rPr>
              <a:t>con  la  committenza, i progettisti, la direzione dei lavori, i rappresentanti dei lavoratori per la </a:t>
            </a:r>
            <a:r>
              <a:rPr lang="it-IT" sz="2000" dirty="0" smtClean="0">
                <a:latin typeface="Avenir Light" panose="020B0402020203020204" pitchFamily="34" charset="0"/>
              </a:rPr>
              <a:t>sicurezza. </a:t>
            </a:r>
          </a:p>
        </p:txBody>
      </p:sp>
    </p:spTree>
    <p:extLst>
      <p:ext uri="{BB962C8B-B14F-4D97-AF65-F5344CB8AC3E}">
        <p14:creationId xmlns:p14="http://schemas.microsoft.com/office/powerpoint/2010/main" val="26156064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69</a:t>
            </a:fld>
            <a:endParaRPr lang="en-US" dirty="0"/>
          </a:p>
        </p:txBody>
      </p:sp>
      <p:sp>
        <p:nvSpPr>
          <p:cNvPr id="4" name="CasellaDiTesto 3"/>
          <p:cNvSpPr txBox="1"/>
          <p:nvPr/>
        </p:nvSpPr>
        <p:spPr>
          <a:xfrm>
            <a:off x="684212" y="694503"/>
            <a:ext cx="8744866" cy="3416320"/>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PRATICA </a:t>
            </a:r>
            <a:r>
              <a:rPr lang="it-IT" sz="1600" dirty="0">
                <a:latin typeface="Avenir Light" panose="020B0402020203020204" pitchFamily="34" charset="0"/>
              </a:rPr>
              <a:t>per complessive 24 ore</a:t>
            </a:r>
            <a:r>
              <a:rPr lang="it-IT" sz="2400" dirty="0">
                <a:latin typeface="Avenir Light" panose="020B0402020203020204" pitchFamily="34" charset="0"/>
              </a:rPr>
              <a:t> </a:t>
            </a:r>
            <a:endParaRPr lang="it-IT" sz="24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Esempi di Piano di </a:t>
            </a:r>
            <a:r>
              <a:rPr lang="it-IT" sz="2000" dirty="0">
                <a:latin typeface="Avenir Light" panose="020B0402020203020204" pitchFamily="34" charset="0"/>
              </a:rPr>
              <a:t>Sicurezza e Coordinamento: presentazione dei </a:t>
            </a:r>
            <a:r>
              <a:rPr lang="it-IT" sz="2000" dirty="0" smtClean="0">
                <a:latin typeface="Avenir Light" panose="020B0402020203020204" pitchFamily="34" charset="0"/>
              </a:rPr>
              <a:t>progetti, discussione sull'analisi dei rischi legati </a:t>
            </a:r>
            <a:r>
              <a:rPr lang="it-IT" sz="2000" dirty="0">
                <a:latin typeface="Avenir Light" panose="020B0402020203020204" pitchFamily="34" charset="0"/>
              </a:rPr>
              <a:t>all'area, all'organizzazione </a:t>
            </a:r>
            <a:r>
              <a:rPr lang="it-IT" sz="2000" dirty="0" smtClean="0">
                <a:latin typeface="Avenir Light" panose="020B0402020203020204" pitchFamily="34" charset="0"/>
              </a:rPr>
              <a:t>del cantiere</a:t>
            </a:r>
            <a:r>
              <a:rPr lang="it-IT" sz="2000" dirty="0">
                <a:latin typeface="Avenir Light" panose="020B0402020203020204" pitchFamily="34" charset="0"/>
              </a:rPr>
              <a:t>, </a:t>
            </a:r>
            <a:r>
              <a:rPr lang="it-IT" sz="2000" dirty="0" smtClean="0">
                <a:latin typeface="Avenir Light" panose="020B0402020203020204" pitchFamily="34" charset="0"/>
              </a:rPr>
              <a:t>alle lavorazioni ed alle loro interferenze; </a:t>
            </a:r>
          </a:p>
          <a:p>
            <a:pPr algn="just"/>
            <a:r>
              <a:rPr lang="it-IT" sz="2000" dirty="0" smtClean="0">
                <a:latin typeface="Avenir Light" panose="020B0402020203020204" pitchFamily="34" charset="0"/>
              </a:rPr>
              <a:t>- Stesura di </a:t>
            </a:r>
            <a:r>
              <a:rPr lang="it-IT" sz="2000" dirty="0">
                <a:latin typeface="Avenir Light" panose="020B0402020203020204" pitchFamily="34" charset="0"/>
              </a:rPr>
              <a:t>Piani </a:t>
            </a:r>
            <a:r>
              <a:rPr lang="it-IT" sz="2000" dirty="0" smtClean="0">
                <a:latin typeface="Avenir Light" panose="020B0402020203020204" pitchFamily="34" charset="0"/>
              </a:rPr>
              <a:t>di Sicurezza </a:t>
            </a:r>
            <a:r>
              <a:rPr lang="it-IT" sz="2000" dirty="0">
                <a:latin typeface="Avenir Light" panose="020B0402020203020204" pitchFamily="34" charset="0"/>
              </a:rPr>
              <a:t>e Coordinamento, con particolare riferimento </a:t>
            </a:r>
            <a:r>
              <a:rPr lang="it-IT" sz="2000" dirty="0" smtClean="0">
                <a:latin typeface="Avenir Light" panose="020B0402020203020204" pitchFamily="34" charset="0"/>
              </a:rPr>
              <a:t>a </a:t>
            </a:r>
            <a:r>
              <a:rPr lang="it-IT" sz="2000" dirty="0">
                <a:latin typeface="Avenir Light" panose="020B0402020203020204" pitchFamily="34" charset="0"/>
              </a:rPr>
              <a:t>rischi </a:t>
            </a:r>
            <a:r>
              <a:rPr lang="it-IT" sz="2000" dirty="0" smtClean="0">
                <a:latin typeface="Avenir Light" panose="020B0402020203020204" pitchFamily="34" charset="0"/>
              </a:rPr>
              <a:t>legati all'area</a:t>
            </a:r>
            <a:r>
              <a:rPr lang="it-IT" sz="2000" dirty="0">
                <a:latin typeface="Avenir Light" panose="020B0402020203020204" pitchFamily="34" charset="0"/>
              </a:rPr>
              <a:t>, </a:t>
            </a:r>
            <a:r>
              <a:rPr lang="it-IT" sz="2000" dirty="0" smtClean="0">
                <a:latin typeface="Avenir Light" panose="020B0402020203020204" pitchFamily="34" charset="0"/>
              </a:rPr>
              <a:t>all'organizzazione  </a:t>
            </a:r>
            <a:r>
              <a:rPr lang="it-IT" sz="2000" dirty="0">
                <a:latin typeface="Avenir Light" panose="020B0402020203020204" pitchFamily="34" charset="0"/>
              </a:rPr>
              <a:t>del cantiere,  alle  lavorazioni  ed  alle  loro  interferenze. Lavori di </a:t>
            </a:r>
            <a:r>
              <a:rPr lang="it-IT" sz="2000" dirty="0" smtClean="0">
                <a:latin typeface="Avenir Light" panose="020B0402020203020204" pitchFamily="34" charset="0"/>
              </a:rPr>
              <a:t>gruppo; </a:t>
            </a:r>
          </a:p>
        </p:txBody>
      </p:sp>
    </p:spTree>
    <p:extLst>
      <p:ext uri="{BB962C8B-B14F-4D97-AF65-F5344CB8AC3E}">
        <p14:creationId xmlns:p14="http://schemas.microsoft.com/office/powerpoint/2010/main" val="1404199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Studio Professionale d'Ingegneria - Ing. MARCO CATTANEO</a:t>
            </a:r>
            <a:endParaRPr lang="en-US" dirty="0"/>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a:t>
            </a:fld>
            <a:endParaRPr lang="en-US" dirty="0"/>
          </a:p>
        </p:txBody>
      </p:sp>
      <p:sp>
        <p:nvSpPr>
          <p:cNvPr id="4" name="CasellaDiTesto 3"/>
          <p:cNvSpPr txBox="1"/>
          <p:nvPr/>
        </p:nvSpPr>
        <p:spPr>
          <a:xfrm>
            <a:off x="684212" y="710639"/>
            <a:ext cx="8744866" cy="3400931"/>
          </a:xfrm>
          <a:prstGeom prst="rect">
            <a:avLst/>
          </a:prstGeom>
          <a:noFill/>
        </p:spPr>
        <p:txBody>
          <a:bodyPr wrap="square" rtlCol="0">
            <a:spAutoFit/>
          </a:bodyPr>
          <a:lstStyle/>
          <a:p>
            <a:r>
              <a:rPr lang="it-IT" sz="2400" dirty="0">
                <a:latin typeface="Avenir Light" panose="020B0402020203020204" pitchFamily="34" charset="0"/>
              </a:rPr>
              <a:t>CAMPO DI APPLICAZIONE ART.88</a:t>
            </a:r>
          </a:p>
          <a:p>
            <a:endParaRPr lang="it-IT" sz="2400" b="1" dirty="0">
              <a:solidFill>
                <a:srgbClr val="FFC000"/>
              </a:solidFill>
              <a:latin typeface="Avenir Light" panose="020B0402020203020204" pitchFamily="34" charset="0"/>
            </a:endParaRPr>
          </a:p>
          <a:p>
            <a:r>
              <a:rPr lang="it-IT" sz="2400" b="1" dirty="0">
                <a:solidFill>
                  <a:srgbClr val="FFC000"/>
                </a:solidFill>
                <a:latin typeface="Avenir Light" panose="020B0402020203020204" pitchFamily="34" charset="0"/>
              </a:rPr>
              <a:t>Categorie escluse </a:t>
            </a:r>
          </a:p>
          <a:p>
            <a:pPr algn="just"/>
            <a:endParaRPr lang="it-IT" sz="2300" dirty="0" smtClean="0">
              <a:latin typeface="Avenir Light" panose="020B0402020203020204" pitchFamily="34" charset="0"/>
            </a:endParaRPr>
          </a:p>
          <a:p>
            <a:pPr algn="just"/>
            <a:r>
              <a:rPr lang="it-IT" sz="2000" dirty="0" smtClean="0">
                <a:latin typeface="Avenir Light" panose="020B0402020203020204" pitchFamily="34" charset="0"/>
              </a:rPr>
              <a:t>e) alle attività di prospezione, ricerca</a:t>
            </a:r>
            <a:r>
              <a:rPr lang="it-IT" sz="2000" dirty="0">
                <a:latin typeface="Avenir Light" panose="020B0402020203020204" pitchFamily="34" charset="0"/>
              </a:rPr>
              <a:t>, </a:t>
            </a:r>
            <a:r>
              <a:rPr lang="it-IT" sz="2000" dirty="0" smtClean="0">
                <a:latin typeface="Avenir Light" panose="020B0402020203020204" pitchFamily="34" charset="0"/>
              </a:rPr>
              <a:t>coltivazione e </a:t>
            </a:r>
            <a:r>
              <a:rPr lang="it-IT" sz="2000" dirty="0">
                <a:latin typeface="Avenir Light" panose="020B0402020203020204" pitchFamily="34" charset="0"/>
              </a:rPr>
              <a:t>stoccaggio </a:t>
            </a:r>
            <a:r>
              <a:rPr lang="it-IT" sz="2000" dirty="0" smtClean="0">
                <a:latin typeface="Avenir Light" panose="020B0402020203020204" pitchFamily="34" charset="0"/>
              </a:rPr>
              <a:t>degli </a:t>
            </a:r>
            <a:r>
              <a:rPr lang="it-IT" sz="2000" b="1" dirty="0" smtClean="0">
                <a:solidFill>
                  <a:srgbClr val="FFC000"/>
                </a:solidFill>
                <a:latin typeface="Avenir Light" panose="020B0402020203020204" pitchFamily="34" charset="0"/>
              </a:rPr>
              <a:t>idrocarburi liquidi e gassosi </a:t>
            </a:r>
            <a:r>
              <a:rPr lang="it-IT" sz="2000" dirty="0" smtClean="0">
                <a:latin typeface="Avenir Light" panose="020B0402020203020204" pitchFamily="34" charset="0"/>
              </a:rPr>
              <a:t>nel territorio nazionale, nel mare territoriale </a:t>
            </a:r>
            <a:r>
              <a:rPr lang="it-IT" sz="2000" dirty="0">
                <a:latin typeface="Avenir Light" panose="020B0402020203020204" pitchFamily="34" charset="0"/>
              </a:rPr>
              <a:t>e nella piattaforma  continentale </a:t>
            </a:r>
            <a:r>
              <a:rPr lang="it-IT" sz="2000" dirty="0" smtClean="0">
                <a:latin typeface="Avenir Light" panose="020B0402020203020204" pitchFamily="34" charset="0"/>
              </a:rPr>
              <a:t>e nelle </a:t>
            </a:r>
            <a:r>
              <a:rPr lang="it-IT" sz="2000" dirty="0">
                <a:latin typeface="Avenir Light" panose="020B0402020203020204" pitchFamily="34" charset="0"/>
              </a:rPr>
              <a:t>altre aree </a:t>
            </a:r>
            <a:r>
              <a:rPr lang="it-IT" sz="2000" dirty="0" smtClean="0">
                <a:latin typeface="Avenir Light" panose="020B0402020203020204" pitchFamily="34" charset="0"/>
              </a:rPr>
              <a:t>sottomarine comunque </a:t>
            </a:r>
            <a:r>
              <a:rPr lang="it-IT" sz="2000" dirty="0">
                <a:latin typeface="Avenir Light" panose="020B0402020203020204" pitchFamily="34" charset="0"/>
              </a:rPr>
              <a:t>soggette ai poteri dello </a:t>
            </a:r>
            <a:r>
              <a:rPr lang="it-IT" sz="2000" dirty="0" smtClean="0">
                <a:latin typeface="Avenir Light" panose="020B0402020203020204" pitchFamily="34" charset="0"/>
              </a:rPr>
              <a:t>Stato;</a:t>
            </a: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f</a:t>
            </a:r>
            <a:r>
              <a:rPr lang="it-IT" sz="2000" dirty="0">
                <a:latin typeface="Avenir Light" panose="020B0402020203020204" pitchFamily="34" charset="0"/>
              </a:rPr>
              <a:t>) ai lavori </a:t>
            </a:r>
            <a:r>
              <a:rPr lang="it-IT" sz="2000" b="1" dirty="0">
                <a:solidFill>
                  <a:srgbClr val="FFC000"/>
                </a:solidFill>
                <a:latin typeface="Avenir Light" panose="020B0402020203020204" pitchFamily="34" charset="0"/>
              </a:rPr>
              <a:t>svolti in mare</a:t>
            </a:r>
            <a:r>
              <a:rPr lang="it-IT" sz="2000" dirty="0" smtClean="0">
                <a:latin typeface="Avenir Light" panose="020B0402020203020204" pitchFamily="34" charset="0"/>
              </a:rPr>
              <a:t>;</a:t>
            </a:r>
          </a:p>
        </p:txBody>
      </p:sp>
    </p:spTree>
    <p:extLst>
      <p:ext uri="{BB962C8B-B14F-4D97-AF65-F5344CB8AC3E}">
        <p14:creationId xmlns:p14="http://schemas.microsoft.com/office/powerpoint/2010/main" val="39910973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70</a:t>
            </a:fld>
            <a:endParaRPr lang="en-US" dirty="0"/>
          </a:p>
        </p:txBody>
      </p:sp>
      <p:sp>
        <p:nvSpPr>
          <p:cNvPr id="4" name="CasellaDiTesto 3"/>
          <p:cNvSpPr txBox="1"/>
          <p:nvPr/>
        </p:nvSpPr>
        <p:spPr>
          <a:xfrm>
            <a:off x="684212" y="694503"/>
            <a:ext cx="8744866" cy="3108543"/>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PARTE PRATICA </a:t>
            </a:r>
            <a:r>
              <a:rPr lang="it-IT" sz="1600" dirty="0">
                <a:latin typeface="Avenir Light" panose="020B0402020203020204" pitchFamily="34" charset="0"/>
              </a:rPr>
              <a:t>per complessive 24 ore</a:t>
            </a:r>
            <a:r>
              <a:rPr lang="it-IT" sz="2400" dirty="0">
                <a:latin typeface="Avenir Light" panose="020B0402020203020204" pitchFamily="34" charset="0"/>
              </a:rPr>
              <a:t> </a:t>
            </a:r>
            <a:endParaRPr lang="it-IT" sz="24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 Esempi di Piani </a:t>
            </a:r>
            <a:r>
              <a:rPr lang="it-IT" sz="2000" dirty="0">
                <a:latin typeface="Avenir Light" panose="020B0402020203020204" pitchFamily="34" charset="0"/>
              </a:rPr>
              <a:t>Operativi di Sicurezza e di Piani Sostitutivi di </a:t>
            </a:r>
            <a:r>
              <a:rPr lang="it-IT" sz="2000" dirty="0" smtClean="0">
                <a:latin typeface="Avenir Light" panose="020B0402020203020204" pitchFamily="34" charset="0"/>
              </a:rPr>
              <a:t>Sicurezza; </a:t>
            </a:r>
          </a:p>
          <a:p>
            <a:pPr algn="just"/>
            <a:r>
              <a:rPr lang="it-IT" sz="2000" dirty="0" smtClean="0">
                <a:latin typeface="Avenir Light" panose="020B0402020203020204" pitchFamily="34" charset="0"/>
              </a:rPr>
              <a:t>- Esempi </a:t>
            </a:r>
            <a:r>
              <a:rPr lang="it-IT" sz="2000" dirty="0">
                <a:latin typeface="Avenir Light" panose="020B0402020203020204" pitchFamily="34" charset="0"/>
              </a:rPr>
              <a:t>e stesura di fascicolo basati sugli stessi casi dei Piano di Sicurezza e </a:t>
            </a:r>
            <a:r>
              <a:rPr lang="it-IT" sz="2000" dirty="0" smtClean="0">
                <a:latin typeface="Avenir Light" panose="020B0402020203020204" pitchFamily="34" charset="0"/>
              </a:rPr>
              <a:t>Coordinamento; </a:t>
            </a:r>
          </a:p>
          <a:p>
            <a:pPr algn="just"/>
            <a:r>
              <a:rPr lang="it-IT" sz="2000" dirty="0" smtClean="0">
                <a:latin typeface="Avenir Light" panose="020B0402020203020204" pitchFamily="34" charset="0"/>
              </a:rPr>
              <a:t>-  </a:t>
            </a:r>
            <a:r>
              <a:rPr lang="it-IT" sz="2000" dirty="0">
                <a:latin typeface="Avenir Light" panose="020B0402020203020204" pitchFamily="34" charset="0"/>
              </a:rPr>
              <a:t>Simulazione sul ruolo del Coordinatore per la Sicurezza in fase di </a:t>
            </a:r>
            <a:r>
              <a:rPr lang="it-IT" sz="2000" dirty="0" smtClean="0">
                <a:latin typeface="Avenir Light" panose="020B0402020203020204" pitchFamily="34" charset="0"/>
              </a:rPr>
              <a:t>esecuzione. </a:t>
            </a:r>
          </a:p>
        </p:txBody>
      </p:sp>
    </p:spTree>
    <p:extLst>
      <p:ext uri="{BB962C8B-B14F-4D97-AF65-F5344CB8AC3E}">
        <p14:creationId xmlns:p14="http://schemas.microsoft.com/office/powerpoint/2010/main" val="24666519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71</a:t>
            </a:fld>
            <a:endParaRPr lang="en-US" dirty="0"/>
          </a:p>
        </p:txBody>
      </p:sp>
      <p:sp>
        <p:nvSpPr>
          <p:cNvPr id="4" name="CasellaDiTesto 3"/>
          <p:cNvSpPr txBox="1"/>
          <p:nvPr/>
        </p:nvSpPr>
        <p:spPr>
          <a:xfrm>
            <a:off x="684212" y="694503"/>
            <a:ext cx="8744866" cy="2800767"/>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VERIFICA FINALE DI </a:t>
            </a:r>
            <a:r>
              <a:rPr lang="it-IT" sz="2400" dirty="0" smtClean="0">
                <a:latin typeface="Avenir Light" panose="020B0402020203020204" pitchFamily="34" charset="0"/>
              </a:rPr>
              <a:t>APPRENDIMENTO</a:t>
            </a:r>
          </a:p>
          <a:p>
            <a:pPr algn="just"/>
            <a:endParaRPr lang="it-IT" sz="2400" dirty="0" smtClean="0">
              <a:latin typeface="Avenir Light" panose="020B0402020203020204" pitchFamily="34" charset="0"/>
            </a:endParaRPr>
          </a:p>
          <a:p>
            <a:pPr algn="just"/>
            <a:r>
              <a:rPr lang="it-IT" sz="2000" dirty="0">
                <a:latin typeface="Avenir Light" panose="020B0402020203020204" pitchFamily="34" charset="0"/>
              </a:rPr>
              <a:t>La </a:t>
            </a:r>
            <a:r>
              <a:rPr lang="it-IT" sz="2000" dirty="0" smtClean="0">
                <a:latin typeface="Avenir Light" panose="020B0402020203020204" pitchFamily="34" charset="0"/>
              </a:rPr>
              <a:t>verifica finale </a:t>
            </a:r>
            <a:r>
              <a:rPr lang="it-IT" sz="2000" dirty="0">
                <a:latin typeface="Avenir Light" panose="020B0402020203020204" pitchFamily="34" charset="0"/>
              </a:rPr>
              <a:t>di apprendimento </a:t>
            </a:r>
            <a:r>
              <a:rPr lang="it-IT" sz="2000" dirty="0" smtClean="0">
                <a:latin typeface="Avenir Light" panose="020B0402020203020204" pitchFamily="34" charset="0"/>
              </a:rPr>
              <a:t>dovrà </a:t>
            </a:r>
            <a:r>
              <a:rPr lang="it-IT" sz="2000" dirty="0">
                <a:latin typeface="Avenir Light" panose="020B0402020203020204" pitchFamily="34" charset="0"/>
              </a:rPr>
              <a:t>essere effettuata da una commissione costituita da almeno 3 docenti del corso, tramite: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Simulazione </a:t>
            </a:r>
            <a:r>
              <a:rPr lang="it-IT" sz="2000" dirty="0">
                <a:latin typeface="Avenir Light" panose="020B0402020203020204" pitchFamily="34" charset="0"/>
              </a:rPr>
              <a:t>al fine di valutare le competenze tecnico-professionali </a:t>
            </a:r>
            <a:endParaRPr lang="it-IT" sz="2000" dirty="0" smtClean="0">
              <a:latin typeface="Avenir Light" panose="020B0402020203020204" pitchFamily="34" charset="0"/>
            </a:endParaRPr>
          </a:p>
          <a:p>
            <a:pPr marL="342900" indent="-342900" algn="just">
              <a:buFontTx/>
              <a:buChar char="-"/>
            </a:pPr>
            <a:r>
              <a:rPr lang="it-IT" sz="2000" dirty="0" smtClean="0">
                <a:latin typeface="Avenir Light" panose="020B0402020203020204" pitchFamily="34" charset="0"/>
              </a:rPr>
              <a:t>Test </a:t>
            </a:r>
            <a:r>
              <a:rPr lang="it-IT" sz="2000" dirty="0">
                <a:latin typeface="Avenir Light" panose="020B0402020203020204" pitchFamily="34" charset="0"/>
              </a:rPr>
              <a:t>finalizzati a verificare le competenze cognitive</a:t>
            </a:r>
            <a:endParaRPr lang="it-IT" sz="2000" dirty="0" smtClean="0">
              <a:latin typeface="Avenir Light" panose="020B0402020203020204" pitchFamily="34" charset="0"/>
            </a:endParaRPr>
          </a:p>
        </p:txBody>
      </p:sp>
    </p:spTree>
    <p:extLst>
      <p:ext uri="{BB962C8B-B14F-4D97-AF65-F5344CB8AC3E}">
        <p14:creationId xmlns:p14="http://schemas.microsoft.com/office/powerpoint/2010/main" val="29273592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72</a:t>
            </a:fld>
            <a:endParaRPr lang="en-US" dirty="0"/>
          </a:p>
        </p:txBody>
      </p:sp>
      <p:sp>
        <p:nvSpPr>
          <p:cNvPr id="4" name="CasellaDiTesto 3"/>
          <p:cNvSpPr txBox="1"/>
          <p:nvPr/>
        </p:nvSpPr>
        <p:spPr>
          <a:xfrm>
            <a:off x="684212" y="694503"/>
            <a:ext cx="8744866" cy="4647426"/>
          </a:xfrm>
          <a:prstGeom prst="rect">
            <a:avLst/>
          </a:prstGeom>
          <a:noFill/>
        </p:spPr>
        <p:txBody>
          <a:bodyPr wrap="square" rtlCol="0">
            <a:spAutoFit/>
          </a:bodyPr>
          <a:lstStyle/>
          <a:p>
            <a:r>
              <a:rPr lang="it-IT" sz="2400" u="sng" dirty="0" smtClean="0">
                <a:latin typeface="Avenir Light" panose="020B0402020203020204" pitchFamily="34" charset="0"/>
              </a:rPr>
              <a:t>ALLEGATO XIV.</a:t>
            </a:r>
          </a:p>
          <a:p>
            <a:endParaRPr lang="it-IT" sz="2400" dirty="0" smtClean="0">
              <a:latin typeface="Avenir Light" panose="020B0402020203020204" pitchFamily="34" charset="0"/>
            </a:endParaRPr>
          </a:p>
          <a:p>
            <a:pPr algn="just"/>
            <a:r>
              <a:rPr lang="it-IT" sz="2400" dirty="0">
                <a:latin typeface="Avenir Light" panose="020B0402020203020204" pitchFamily="34" charset="0"/>
              </a:rPr>
              <a:t>MODALITA' DI SVOLGIMENTO DEI CORSI </a:t>
            </a:r>
            <a:endParaRPr lang="it-IT" sz="24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000" dirty="0">
                <a:latin typeface="Avenir Light" panose="020B0402020203020204" pitchFamily="34" charset="0"/>
              </a:rPr>
              <a:t>La presenza ai corsi di formazione deve essere garantita almeno nella misura </a:t>
            </a:r>
            <a:r>
              <a:rPr lang="it-IT" sz="2000" dirty="0" smtClean="0">
                <a:latin typeface="Avenir Light" panose="020B0402020203020204" pitchFamily="34" charset="0"/>
              </a:rPr>
              <a:t>del 90</a:t>
            </a:r>
            <a:r>
              <a:rPr lang="it-IT" sz="2000" dirty="0">
                <a:latin typeface="Avenir Light" panose="020B0402020203020204" pitchFamily="34" charset="0"/>
              </a:rPr>
              <a:t>%. Il numero massimo di partecipanti per ogni corso è</a:t>
            </a:r>
            <a:r>
              <a:rPr lang="it-IT" sz="2000" dirty="0" smtClean="0">
                <a:latin typeface="Avenir Light" panose="020B0402020203020204" pitchFamily="34" charset="0"/>
              </a:rPr>
              <a:t> </a:t>
            </a:r>
            <a:r>
              <a:rPr lang="it-IT" sz="2000" dirty="0">
                <a:latin typeface="Avenir Light" panose="020B0402020203020204" pitchFamily="34" charset="0"/>
              </a:rPr>
              <a:t>fissato a 60 per la PARTE TEORICA e a 30 per la PARTE PRATICA. E' inoltre previsto l'obbligo di aggiornamento a cadenza quinquennale della  durata complessiva di 40 ore, da effettuare anche per mezzo di diversi moduli nell'arco del quinquennio. L'aggiornamento </a:t>
            </a:r>
            <a:r>
              <a:rPr lang="it-IT" sz="2000" dirty="0" smtClean="0">
                <a:latin typeface="Avenir Light" panose="020B0402020203020204" pitchFamily="34" charset="0"/>
              </a:rPr>
              <a:t>può essere </a:t>
            </a:r>
            <a:r>
              <a:rPr lang="it-IT" sz="2000" dirty="0">
                <a:latin typeface="Avenir Light" panose="020B0402020203020204" pitchFamily="34" charset="0"/>
              </a:rPr>
              <a:t>svolto </a:t>
            </a:r>
            <a:r>
              <a:rPr lang="it-IT" sz="2000" dirty="0" smtClean="0">
                <a:latin typeface="Avenir Light" panose="020B0402020203020204" pitchFamily="34" charset="0"/>
              </a:rPr>
              <a:t>anche attraverso la </a:t>
            </a:r>
            <a:r>
              <a:rPr lang="it-IT" sz="2000" dirty="0">
                <a:latin typeface="Avenir Light" panose="020B0402020203020204" pitchFamily="34" charset="0"/>
              </a:rPr>
              <a:t>partecipazione a convegni o seminari con un numero massimo di 100 partecipanti. Per  coloro  che  hanno  conseguito l'attestato prima dell'entrata in vigore del presente decreto, l'obbligo di aggiornamento decorre dalla data di entrata in vigore del medesimo </a:t>
            </a:r>
            <a:r>
              <a:rPr lang="it-IT" sz="2000" dirty="0" smtClean="0">
                <a:latin typeface="Avenir Light" panose="020B0402020203020204" pitchFamily="34" charset="0"/>
              </a:rPr>
              <a:t>decreto.</a:t>
            </a:r>
          </a:p>
        </p:txBody>
      </p:sp>
    </p:spTree>
    <p:extLst>
      <p:ext uri="{BB962C8B-B14F-4D97-AF65-F5344CB8AC3E}">
        <p14:creationId xmlns:p14="http://schemas.microsoft.com/office/powerpoint/2010/main" val="286669888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73</a:t>
            </a:fld>
            <a:endParaRPr lang="en-US" dirty="0"/>
          </a:p>
        </p:txBody>
      </p:sp>
      <p:sp>
        <p:nvSpPr>
          <p:cNvPr id="4" name="CasellaDiTesto 3"/>
          <p:cNvSpPr txBox="1"/>
          <p:nvPr/>
        </p:nvSpPr>
        <p:spPr>
          <a:xfrm>
            <a:off x="684212" y="710639"/>
            <a:ext cx="8744866" cy="5139869"/>
          </a:xfrm>
          <a:prstGeom prst="rect">
            <a:avLst/>
          </a:prstGeom>
          <a:noFill/>
        </p:spPr>
        <p:txBody>
          <a:bodyPr wrap="square" rtlCol="0">
            <a:spAutoFit/>
          </a:bodyPr>
          <a:lstStyle/>
          <a:p>
            <a:r>
              <a:rPr lang="it-IT" sz="2400" dirty="0">
                <a:latin typeface="Avenir Light" panose="020B0402020203020204" pitchFamily="34" charset="0"/>
              </a:rPr>
              <a:t>REQUISITI </a:t>
            </a:r>
            <a:r>
              <a:rPr lang="it-IT" sz="2400" dirty="0" smtClean="0">
                <a:latin typeface="Avenir Light" panose="020B0402020203020204" pitchFamily="34" charset="0"/>
              </a:rPr>
              <a:t>ART.98</a:t>
            </a:r>
          </a:p>
          <a:p>
            <a:endParaRPr lang="it-IT" sz="2400" dirty="0">
              <a:latin typeface="Avenir Light" panose="020B0402020203020204" pitchFamily="34" charset="0"/>
            </a:endParaRPr>
          </a:p>
          <a:p>
            <a:pPr algn="just"/>
            <a:r>
              <a:rPr lang="it-IT" sz="2400" dirty="0">
                <a:latin typeface="Avenir Light" panose="020B0402020203020204" pitchFamily="34" charset="0"/>
              </a:rPr>
              <a:t>Requisiti professionali del </a:t>
            </a:r>
            <a:r>
              <a:rPr lang="it-IT" sz="2400" b="1" dirty="0">
                <a:solidFill>
                  <a:srgbClr val="FFC000"/>
                </a:solidFill>
                <a:latin typeface="Avenir Light" panose="020B0402020203020204" pitchFamily="34" charset="0"/>
              </a:rPr>
              <a:t>coordinatore</a:t>
            </a:r>
            <a:r>
              <a:rPr lang="it-IT" sz="2400" dirty="0">
                <a:latin typeface="Avenir Light" panose="020B0402020203020204" pitchFamily="34" charset="0"/>
              </a:rPr>
              <a:t> per la </a:t>
            </a:r>
            <a:r>
              <a:rPr lang="it-IT" sz="2400" b="1" dirty="0">
                <a:solidFill>
                  <a:srgbClr val="FFC000"/>
                </a:solidFill>
                <a:latin typeface="Avenir Light" panose="020B0402020203020204" pitchFamily="34" charset="0"/>
              </a:rPr>
              <a:t>progettazione</a:t>
            </a:r>
            <a:r>
              <a:rPr lang="it-IT" sz="2400" dirty="0">
                <a:latin typeface="Avenir Light" panose="020B0402020203020204" pitchFamily="34" charset="0"/>
              </a:rPr>
              <a:t> e del </a:t>
            </a:r>
            <a:r>
              <a:rPr lang="it-IT" sz="2400" b="1" dirty="0">
                <a:solidFill>
                  <a:srgbClr val="FFC000"/>
                </a:solidFill>
                <a:latin typeface="Avenir Light" panose="020B0402020203020204" pitchFamily="34" charset="0"/>
              </a:rPr>
              <a:t>coordinatore per l'esecuzione dei lavori</a:t>
            </a: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4</a:t>
            </a:r>
            <a:r>
              <a:rPr lang="it-IT" sz="2300" dirty="0">
                <a:latin typeface="Avenir Light" panose="020B0402020203020204" pitchFamily="34" charset="0"/>
              </a:rPr>
              <a:t>. L'attestato </a:t>
            </a:r>
            <a:r>
              <a:rPr lang="it-IT" sz="2300" dirty="0" smtClean="0">
                <a:latin typeface="Avenir Light" panose="020B0402020203020204" pitchFamily="34" charset="0"/>
              </a:rPr>
              <a:t>di </a:t>
            </a:r>
            <a:r>
              <a:rPr lang="it-IT" sz="2300" dirty="0">
                <a:latin typeface="Avenir Light" panose="020B0402020203020204" pitchFamily="34" charset="0"/>
              </a:rPr>
              <a:t>cui al comma 2 non </a:t>
            </a:r>
            <a:r>
              <a:rPr lang="it-IT" sz="2300" dirty="0" smtClean="0">
                <a:latin typeface="Avenir Light" panose="020B0402020203020204" pitchFamily="34" charset="0"/>
              </a:rPr>
              <a:t>è </a:t>
            </a:r>
            <a:r>
              <a:rPr lang="it-IT" sz="2300" dirty="0">
                <a:latin typeface="Avenir Light" panose="020B0402020203020204" pitchFamily="34" charset="0"/>
              </a:rPr>
              <a:t>richiesto per coloro </a:t>
            </a:r>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che</a:t>
            </a:r>
            <a:r>
              <a:rPr lang="it-IT" sz="2300" dirty="0">
                <a:latin typeface="Avenir Light" panose="020B0402020203020204" pitchFamily="34" charset="0"/>
              </a:rPr>
              <a:t>, non  </a:t>
            </a:r>
            <a:r>
              <a:rPr lang="it-IT" sz="2300" dirty="0" smtClean="0">
                <a:latin typeface="Avenir Light" panose="020B0402020203020204" pitchFamily="34" charset="0"/>
              </a:rPr>
              <a:t>più </a:t>
            </a:r>
            <a:r>
              <a:rPr lang="it-IT" sz="2300" dirty="0">
                <a:latin typeface="Avenir Light" panose="020B0402020203020204" pitchFamily="34" charset="0"/>
              </a:rPr>
              <a:t>in servizio, abbiano svolto </a:t>
            </a:r>
            <a:r>
              <a:rPr lang="it-IT" sz="2300" dirty="0" smtClean="0">
                <a:latin typeface="Avenir Light" panose="020B0402020203020204" pitchFamily="34" charset="0"/>
              </a:rPr>
              <a:t>attività </a:t>
            </a:r>
            <a:r>
              <a:rPr lang="it-IT" sz="2300" dirty="0">
                <a:latin typeface="Avenir Light" panose="020B0402020203020204" pitchFamily="34" charset="0"/>
              </a:rPr>
              <a:t>tecnica in materia di sicurezza  nelle  costruzioni, per almeno cinque anni, in </a:t>
            </a:r>
            <a:r>
              <a:rPr lang="it-IT" sz="2300" dirty="0" smtClean="0">
                <a:latin typeface="Avenir Light" panose="020B0402020203020204" pitchFamily="34" charset="0"/>
              </a:rPr>
              <a:t>qualità di </a:t>
            </a:r>
            <a:r>
              <a:rPr lang="it-IT" sz="2300" dirty="0">
                <a:latin typeface="Avenir Light" panose="020B0402020203020204" pitchFamily="34" charset="0"/>
              </a:rPr>
              <a:t>pubblici </a:t>
            </a:r>
            <a:r>
              <a:rPr lang="it-IT" sz="2300" dirty="0" smtClean="0">
                <a:latin typeface="Avenir Light" panose="020B0402020203020204" pitchFamily="34" charset="0"/>
              </a:rPr>
              <a:t>ufficiali </a:t>
            </a:r>
            <a:r>
              <a:rPr lang="it-IT" sz="2300" dirty="0">
                <a:latin typeface="Avenir Light" panose="020B0402020203020204" pitchFamily="34" charset="0"/>
              </a:rPr>
              <a:t>o di incaricati di pubblico </a:t>
            </a:r>
            <a:r>
              <a:rPr lang="it-IT" sz="2300" dirty="0" smtClean="0">
                <a:latin typeface="Avenir Light" panose="020B0402020203020204" pitchFamily="34" charset="0"/>
              </a:rPr>
              <a:t>servizio </a:t>
            </a:r>
            <a:r>
              <a:rPr lang="it-IT" sz="1600" dirty="0" smtClean="0">
                <a:latin typeface="Avenir Light" panose="020B0402020203020204" pitchFamily="34" charset="0"/>
              </a:rPr>
              <a:t>L'attestato </a:t>
            </a:r>
            <a:r>
              <a:rPr lang="it-IT" sz="1600" dirty="0">
                <a:latin typeface="Avenir Light" panose="020B0402020203020204" pitchFamily="34" charset="0"/>
              </a:rPr>
              <a:t>di cui al comma 2 non è richiesto per coloro </a:t>
            </a:r>
            <a:r>
              <a:rPr lang="it-IT" sz="1600" dirty="0" smtClean="0">
                <a:latin typeface="Avenir Light" panose="020B0402020203020204" pitchFamily="34" charset="0"/>
              </a:rPr>
              <a:t>che </a:t>
            </a:r>
            <a:r>
              <a:rPr lang="it-IT" sz="1600" dirty="0">
                <a:latin typeface="Avenir Light" panose="020B0402020203020204" pitchFamily="34" charset="0"/>
              </a:rPr>
              <a:t>producano un certificato universitario attestante il superamento di  un  esame  relativo  ad  uno  specifico insegnamento del corso di laurea  nel  cui  programma  siano presenti i contenuti minimi di cui all'allegato  XIV,  o  l'attestato di partecipazione ad un corso di perfezionamento universitario </a:t>
            </a:r>
            <a:r>
              <a:rPr lang="it-IT" sz="1100" dirty="0">
                <a:latin typeface="Avenir Light" panose="020B0402020203020204" pitchFamily="34" charset="0"/>
              </a:rPr>
              <a:t>((i cui  programmi  e  le  relative modalità  di svolgimento siano conformi all'allegato XIV))</a:t>
            </a:r>
            <a:r>
              <a:rPr lang="it-IT" sz="1600" dirty="0">
                <a:latin typeface="Avenir Light" panose="020B0402020203020204" pitchFamily="34" charset="0"/>
              </a:rPr>
              <a:t>. L'attestato di cui al comma 2 non è richiesto per coloro che sono in possesso della laurea magistrale LM-26. </a:t>
            </a:r>
          </a:p>
          <a:p>
            <a:pPr algn="just"/>
            <a:endParaRPr lang="it-IT" sz="1600" dirty="0">
              <a:latin typeface="Avenir Light" panose="020B0402020203020204" pitchFamily="34" charset="0"/>
            </a:endParaRPr>
          </a:p>
        </p:txBody>
      </p:sp>
    </p:spTree>
    <p:extLst>
      <p:ext uri="{BB962C8B-B14F-4D97-AF65-F5344CB8AC3E}">
        <p14:creationId xmlns:p14="http://schemas.microsoft.com/office/powerpoint/2010/main" val="238535932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74</a:t>
            </a:fld>
            <a:endParaRPr lang="en-US" dirty="0"/>
          </a:p>
        </p:txBody>
      </p:sp>
      <p:sp>
        <p:nvSpPr>
          <p:cNvPr id="4" name="CasellaDiTesto 3"/>
          <p:cNvSpPr txBox="1"/>
          <p:nvPr/>
        </p:nvSpPr>
        <p:spPr>
          <a:xfrm>
            <a:off x="684212" y="710639"/>
            <a:ext cx="8744866" cy="3046988"/>
          </a:xfrm>
          <a:prstGeom prst="rect">
            <a:avLst/>
          </a:prstGeom>
          <a:noFill/>
        </p:spPr>
        <p:txBody>
          <a:bodyPr wrap="square" rtlCol="0">
            <a:spAutoFit/>
          </a:bodyPr>
          <a:lstStyle/>
          <a:p>
            <a:r>
              <a:rPr lang="it-IT" sz="2400" dirty="0">
                <a:latin typeface="Avenir Light" panose="020B0402020203020204" pitchFamily="34" charset="0"/>
              </a:rPr>
              <a:t>REQUISITI ART.98</a:t>
            </a:r>
          </a:p>
          <a:p>
            <a:pPr algn="just"/>
            <a:endParaRPr lang="it-IT" sz="2400" dirty="0" smtClean="0">
              <a:latin typeface="Avenir Light" panose="020B0402020203020204" pitchFamily="34" charset="0"/>
            </a:endParaRPr>
          </a:p>
          <a:p>
            <a:pPr algn="just"/>
            <a:r>
              <a:rPr lang="it-IT" sz="2300" dirty="0">
                <a:latin typeface="Avenir Light" panose="020B0402020203020204" pitchFamily="34" charset="0"/>
              </a:rPr>
              <a:t>5. Le </a:t>
            </a:r>
            <a:r>
              <a:rPr lang="it-IT" sz="2300" dirty="0" smtClean="0">
                <a:latin typeface="Avenir Light" panose="020B0402020203020204" pitchFamily="34" charset="0"/>
              </a:rPr>
              <a:t>spese </a:t>
            </a:r>
            <a:r>
              <a:rPr lang="it-IT" sz="2300" dirty="0">
                <a:latin typeface="Avenir Light" panose="020B0402020203020204" pitchFamily="34" charset="0"/>
              </a:rPr>
              <a:t>connesse all'espletamento dei corsi di cui al comma 2 sono a totale carico dei partecipanti.  </a:t>
            </a:r>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 </a:t>
            </a:r>
          </a:p>
          <a:p>
            <a:pPr algn="just"/>
            <a:r>
              <a:rPr lang="it-IT" sz="2300" dirty="0" smtClean="0">
                <a:latin typeface="Avenir Light" panose="020B0402020203020204" pitchFamily="34" charset="0"/>
              </a:rPr>
              <a:t>6</a:t>
            </a:r>
            <a:r>
              <a:rPr lang="it-IT" sz="2300" dirty="0">
                <a:latin typeface="Avenir Light" panose="020B0402020203020204" pitchFamily="34" charset="0"/>
              </a:rPr>
              <a:t>. </a:t>
            </a:r>
            <a:r>
              <a:rPr lang="it-IT" sz="2300" dirty="0" smtClean="0">
                <a:latin typeface="Avenir Light" panose="020B0402020203020204" pitchFamily="34" charset="0"/>
              </a:rPr>
              <a:t>Le regioni determinano la </a:t>
            </a:r>
            <a:r>
              <a:rPr lang="it-IT" sz="2300" dirty="0">
                <a:latin typeface="Avenir Light" panose="020B0402020203020204" pitchFamily="34" charset="0"/>
              </a:rPr>
              <a:t>misura </a:t>
            </a:r>
            <a:r>
              <a:rPr lang="it-IT" sz="2300" dirty="0" smtClean="0">
                <a:latin typeface="Avenir Light" panose="020B0402020203020204" pitchFamily="34" charset="0"/>
              </a:rPr>
              <a:t>degli oneri per il funzionamento dei corsi di cui </a:t>
            </a:r>
            <a:r>
              <a:rPr lang="it-IT" sz="2300" dirty="0">
                <a:latin typeface="Avenir Light" panose="020B0402020203020204" pitchFamily="34" charset="0"/>
              </a:rPr>
              <a:t>al comma 2, da esse organizzati, da porsi a carico dei partecipanti.  </a:t>
            </a:r>
          </a:p>
        </p:txBody>
      </p:sp>
    </p:spTree>
    <p:extLst>
      <p:ext uri="{BB962C8B-B14F-4D97-AF65-F5344CB8AC3E}">
        <p14:creationId xmlns:p14="http://schemas.microsoft.com/office/powerpoint/2010/main" val="29199546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1682" y="3405187"/>
            <a:ext cx="4219575"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75</a:t>
            </a:fld>
            <a:endParaRPr lang="en-US" dirty="0"/>
          </a:p>
        </p:txBody>
      </p:sp>
      <p:sp>
        <p:nvSpPr>
          <p:cNvPr id="4" name="Rettangolo 3"/>
          <p:cNvSpPr/>
          <p:nvPr/>
        </p:nvSpPr>
        <p:spPr>
          <a:xfrm>
            <a:off x="673100" y="679572"/>
            <a:ext cx="9550400" cy="5262979"/>
          </a:xfrm>
          <a:prstGeom prst="rect">
            <a:avLst/>
          </a:prstGeom>
        </p:spPr>
        <p:txBody>
          <a:bodyPr wrap="square">
            <a:spAutoFit/>
          </a:bodyPr>
          <a:lstStyle/>
          <a:p>
            <a:r>
              <a:rPr lang="it-IT" sz="2800" dirty="0" smtClean="0">
                <a:latin typeface="Avenir Light" panose="020B0402020203020204" pitchFamily="34" charset="0"/>
              </a:rPr>
              <a:t>NOTIFICA PRELIMINARE ART.99</a:t>
            </a:r>
          </a:p>
          <a:p>
            <a:endParaRPr lang="it-IT" sz="2400" dirty="0">
              <a:latin typeface="Avenir Light" panose="020B0402020203020204" pitchFamily="34" charset="0"/>
            </a:endParaRPr>
          </a:p>
          <a:p>
            <a:pPr algn="just"/>
            <a:r>
              <a:rPr lang="it-IT" sz="2000" dirty="0">
                <a:latin typeface="Avenir Light" panose="020B0402020203020204" pitchFamily="34" charset="0"/>
              </a:rPr>
              <a:t>Il committente o il responsabile dei lavori, prima dell'inizio dei  lavori,  trasmette  all'azienda  unità  sanitaria locale e alla direzione provinciale del lavoro  territorialmente competenti la notifica preliminare elaborata conformemente  all'allegato XII, nonché gli eventuali </a:t>
            </a:r>
            <a:r>
              <a:rPr lang="it-IT" sz="2000" dirty="0" smtClean="0">
                <a:latin typeface="Avenir Light" panose="020B0402020203020204" pitchFamily="34" charset="0"/>
              </a:rPr>
              <a:t>aggiornamenti</a:t>
            </a:r>
            <a:endParaRPr lang="it-IT" sz="2000" dirty="0">
              <a:latin typeface="Avenir Light" panose="020B0402020203020204" pitchFamily="34" charset="0"/>
            </a:endParaRPr>
          </a:p>
          <a:p>
            <a:pPr algn="just"/>
            <a:endParaRPr lang="it-IT" sz="2000" dirty="0">
              <a:latin typeface="Avenir Light" panose="020B0402020203020204" pitchFamily="34" charset="0"/>
            </a:endParaRPr>
          </a:p>
          <a:p>
            <a:pPr algn="just"/>
            <a:endParaRPr lang="it-IT" sz="2000" dirty="0">
              <a:latin typeface="Avenir Light" panose="020B0402020203020204" pitchFamily="34" charset="0"/>
            </a:endParaRPr>
          </a:p>
          <a:p>
            <a:endParaRPr lang="it-IT" sz="2800" dirty="0" smtClean="0">
              <a:latin typeface="Avenir Light" panose="020B0402020203020204" pitchFamily="34" charset="0"/>
            </a:endParaRPr>
          </a:p>
          <a:p>
            <a:endParaRPr lang="it-IT" sz="2800" dirty="0" smtClean="0">
              <a:latin typeface="Avenir Light" panose="020B0402020203020204" pitchFamily="34" charset="0"/>
              <a:sym typeface="Wingdings" panose="05000000000000000000" pitchFamily="2" charset="2"/>
            </a:endParaRPr>
          </a:p>
          <a:p>
            <a:endParaRPr lang="it-IT" sz="2000" dirty="0" smtClean="0">
              <a:latin typeface="Avenir Light" panose="020B0402020203020204" pitchFamily="34" charset="0"/>
              <a:sym typeface="Wingdings" panose="05000000000000000000" pitchFamily="2" charset="2"/>
            </a:endParaRPr>
          </a:p>
          <a:p>
            <a:pPr algn="just"/>
            <a:endParaRPr lang="it-IT" sz="2000" dirty="0" smtClean="0">
              <a:latin typeface="Avenir Light" panose="020B0402020203020204" pitchFamily="34" charset="0"/>
            </a:endParaRP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Tree>
    <p:extLst>
      <p:ext uri="{BB962C8B-B14F-4D97-AF65-F5344CB8AC3E}">
        <p14:creationId xmlns:p14="http://schemas.microsoft.com/office/powerpoint/2010/main" val="28407265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76</a:t>
            </a:fld>
            <a:endParaRPr lang="en-US" dirty="0"/>
          </a:p>
        </p:txBody>
      </p:sp>
      <p:sp>
        <p:nvSpPr>
          <p:cNvPr id="4" name="CasellaDiTesto 3"/>
          <p:cNvSpPr txBox="1"/>
          <p:nvPr/>
        </p:nvSpPr>
        <p:spPr>
          <a:xfrm>
            <a:off x="684212" y="710639"/>
            <a:ext cx="8744866" cy="5878532"/>
          </a:xfrm>
          <a:prstGeom prst="rect">
            <a:avLst/>
          </a:prstGeom>
          <a:noFill/>
        </p:spPr>
        <p:txBody>
          <a:bodyPr wrap="square" rtlCol="0">
            <a:spAutoFit/>
          </a:bodyPr>
          <a:lstStyle/>
          <a:p>
            <a:r>
              <a:rPr lang="it-IT" sz="2400" dirty="0">
                <a:latin typeface="Avenir Light" panose="020B0402020203020204" pitchFamily="34" charset="0"/>
              </a:rPr>
              <a:t>NOTIFICA PRELIMINARE ART.99</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1. Il </a:t>
            </a:r>
            <a:r>
              <a:rPr lang="it-IT" sz="2300" b="1" dirty="0" smtClean="0">
                <a:solidFill>
                  <a:srgbClr val="FFC000"/>
                </a:solidFill>
                <a:latin typeface="Avenir Light" panose="020B0402020203020204" pitchFamily="34" charset="0"/>
              </a:rPr>
              <a:t>committente</a:t>
            </a:r>
            <a:r>
              <a:rPr lang="it-IT" sz="2300" dirty="0" smtClean="0">
                <a:latin typeface="Avenir Light" panose="020B0402020203020204" pitchFamily="34" charset="0"/>
              </a:rPr>
              <a:t> </a:t>
            </a:r>
            <a:r>
              <a:rPr lang="it-IT" sz="2300" dirty="0">
                <a:latin typeface="Avenir Light" panose="020B0402020203020204" pitchFamily="34" charset="0"/>
              </a:rPr>
              <a:t>o il </a:t>
            </a:r>
            <a:r>
              <a:rPr lang="it-IT" sz="2300" b="1" dirty="0">
                <a:solidFill>
                  <a:srgbClr val="FFC000"/>
                </a:solidFill>
                <a:latin typeface="Avenir Light" panose="020B0402020203020204" pitchFamily="34" charset="0"/>
              </a:rPr>
              <a:t>responsabile dei lavori</a:t>
            </a:r>
            <a:r>
              <a:rPr lang="it-IT" sz="2300" dirty="0">
                <a:latin typeface="Avenir Light" panose="020B0402020203020204" pitchFamily="34" charset="0"/>
              </a:rPr>
              <a:t>, prima dell'inizio dei  lavori,  trasmette  all'azienda  </a:t>
            </a:r>
            <a:r>
              <a:rPr lang="it-IT" sz="2300" dirty="0" smtClean="0">
                <a:latin typeface="Avenir Light" panose="020B0402020203020204" pitchFamily="34" charset="0"/>
              </a:rPr>
              <a:t>unità  </a:t>
            </a:r>
            <a:r>
              <a:rPr lang="it-IT" sz="2300" dirty="0">
                <a:latin typeface="Avenir Light" panose="020B0402020203020204" pitchFamily="34" charset="0"/>
              </a:rPr>
              <a:t>sanitaria locale e alla </a:t>
            </a:r>
            <a:r>
              <a:rPr lang="it-IT" sz="2300" dirty="0" smtClean="0">
                <a:latin typeface="Avenir Light" panose="020B0402020203020204" pitchFamily="34" charset="0"/>
              </a:rPr>
              <a:t>direzione provinciale del lavoro  territorialmente competenti la </a:t>
            </a:r>
            <a:r>
              <a:rPr lang="it-IT" sz="2300" dirty="0">
                <a:latin typeface="Avenir Light" panose="020B0402020203020204" pitchFamily="34" charset="0"/>
              </a:rPr>
              <a:t>notifica </a:t>
            </a:r>
            <a:r>
              <a:rPr lang="it-IT" sz="2300" dirty="0" smtClean="0">
                <a:latin typeface="Avenir Light" panose="020B0402020203020204" pitchFamily="34" charset="0"/>
              </a:rPr>
              <a:t>preliminare elaborata conformemente  </a:t>
            </a:r>
            <a:r>
              <a:rPr lang="it-IT" sz="2300" dirty="0">
                <a:latin typeface="Avenir Light" panose="020B0402020203020204" pitchFamily="34" charset="0"/>
              </a:rPr>
              <a:t>all'allegato </a:t>
            </a:r>
            <a:r>
              <a:rPr lang="it-IT" sz="2300" dirty="0" smtClean="0">
                <a:latin typeface="Avenir Light" panose="020B0402020203020204" pitchFamily="34" charset="0"/>
              </a:rPr>
              <a:t>XII</a:t>
            </a:r>
            <a:r>
              <a:rPr lang="it-IT" sz="2300" dirty="0">
                <a:latin typeface="Avenir Light" panose="020B0402020203020204" pitchFamily="34" charset="0"/>
              </a:rPr>
              <a:t>, </a:t>
            </a:r>
            <a:r>
              <a:rPr lang="it-IT" sz="2300" dirty="0" smtClean="0">
                <a:latin typeface="Avenir Light" panose="020B0402020203020204" pitchFamily="34" charset="0"/>
              </a:rPr>
              <a:t>nonché </a:t>
            </a:r>
            <a:r>
              <a:rPr lang="it-IT" sz="2300" dirty="0">
                <a:latin typeface="Avenir Light" panose="020B0402020203020204" pitchFamily="34" charset="0"/>
              </a:rPr>
              <a:t>gli eventuali aggiornamenti nei seguenti casi: </a:t>
            </a:r>
            <a:endParaRPr lang="it-IT" sz="2300" dirty="0" smtClean="0">
              <a:latin typeface="Avenir Light" panose="020B0402020203020204" pitchFamily="34" charset="0"/>
            </a:endParaRPr>
          </a:p>
          <a:p>
            <a:pPr algn="just"/>
            <a:r>
              <a:rPr lang="it-IT" sz="2400" dirty="0" smtClean="0">
                <a:latin typeface="Avenir Light" panose="020B0402020203020204" pitchFamily="34" charset="0"/>
              </a:rPr>
              <a:t>    </a:t>
            </a:r>
          </a:p>
          <a:p>
            <a:pPr algn="just"/>
            <a:r>
              <a:rPr lang="it-IT" sz="2000" dirty="0" smtClean="0">
                <a:latin typeface="Avenir Light" panose="020B0402020203020204" pitchFamily="34" charset="0"/>
              </a:rPr>
              <a:t>a) cantieri </a:t>
            </a:r>
            <a:r>
              <a:rPr lang="it-IT" sz="2000" dirty="0">
                <a:latin typeface="Avenir Light" panose="020B0402020203020204" pitchFamily="34" charset="0"/>
              </a:rPr>
              <a:t>di cui all'articolo 90, comma 3; </a:t>
            </a:r>
            <a:endParaRPr lang="it-IT" sz="20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smtClean="0">
                <a:latin typeface="Avenir Light" panose="020B0402020203020204" pitchFamily="34" charset="0"/>
              </a:rPr>
              <a:t>b</a:t>
            </a:r>
            <a:r>
              <a:rPr lang="it-IT" sz="2000" dirty="0">
                <a:latin typeface="Avenir Light" panose="020B0402020203020204" pitchFamily="34" charset="0"/>
              </a:rPr>
              <a:t>) </a:t>
            </a:r>
            <a:r>
              <a:rPr lang="it-IT" sz="2000" dirty="0" smtClean="0">
                <a:latin typeface="Avenir Light" panose="020B0402020203020204" pitchFamily="34" charset="0"/>
              </a:rPr>
              <a:t>cantieri  </a:t>
            </a:r>
            <a:r>
              <a:rPr lang="it-IT" sz="2000" dirty="0">
                <a:latin typeface="Avenir Light" panose="020B0402020203020204" pitchFamily="34" charset="0"/>
              </a:rPr>
              <a:t>che,  inizialmente  non  soggetti  all'obbligo  di notifica, ricadono nelle categorie di cui alla lettera a) per effetto di varianti sopravvenute in corso d'opera; </a:t>
            </a:r>
            <a:endParaRPr lang="it-IT" sz="20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000" dirty="0">
                <a:latin typeface="Avenir Light" panose="020B0402020203020204" pitchFamily="34" charset="0"/>
              </a:rPr>
              <a:t>c) cantieri in cui opera un'unica impresa la cui entità presunta di lavoro non sia inferiore a duecento uomini-giorno. </a:t>
            </a:r>
          </a:p>
          <a:p>
            <a:pPr algn="just"/>
            <a:endParaRPr lang="it-IT" sz="2400" dirty="0" smtClean="0">
              <a:latin typeface="Avenir Light" panose="020B0402020203020204" pitchFamily="34" charset="0"/>
            </a:endParaRPr>
          </a:p>
        </p:txBody>
      </p:sp>
    </p:spTree>
    <p:extLst>
      <p:ext uri="{BB962C8B-B14F-4D97-AF65-F5344CB8AC3E}">
        <p14:creationId xmlns:p14="http://schemas.microsoft.com/office/powerpoint/2010/main" val="189736014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77</a:t>
            </a:fld>
            <a:endParaRPr lang="en-US" dirty="0"/>
          </a:p>
        </p:txBody>
      </p:sp>
      <p:sp>
        <p:nvSpPr>
          <p:cNvPr id="4" name="CasellaDiTesto 3"/>
          <p:cNvSpPr txBox="1"/>
          <p:nvPr/>
        </p:nvSpPr>
        <p:spPr>
          <a:xfrm>
            <a:off x="684212" y="710639"/>
            <a:ext cx="8744866" cy="3416320"/>
          </a:xfrm>
          <a:prstGeom prst="rect">
            <a:avLst/>
          </a:prstGeom>
          <a:noFill/>
        </p:spPr>
        <p:txBody>
          <a:bodyPr wrap="square" rtlCol="0">
            <a:spAutoFit/>
          </a:bodyPr>
          <a:lstStyle/>
          <a:p>
            <a:r>
              <a:rPr lang="it-IT" sz="2400" dirty="0">
                <a:latin typeface="Avenir Light" panose="020B0402020203020204" pitchFamily="34" charset="0"/>
              </a:rPr>
              <a:t>NOTIFICA PRELIMINARE ART.99</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2. </a:t>
            </a:r>
            <a:r>
              <a:rPr lang="it-IT" sz="2300" b="1" dirty="0" smtClean="0">
                <a:solidFill>
                  <a:srgbClr val="FFC000"/>
                </a:solidFill>
                <a:latin typeface="Avenir Light" panose="020B0402020203020204" pitchFamily="34" charset="0"/>
              </a:rPr>
              <a:t>Copia  </a:t>
            </a:r>
            <a:r>
              <a:rPr lang="it-IT" sz="2300" b="1" dirty="0">
                <a:solidFill>
                  <a:srgbClr val="FFC000"/>
                </a:solidFill>
                <a:latin typeface="Avenir Light" panose="020B0402020203020204" pitchFamily="34" charset="0"/>
              </a:rPr>
              <a:t>della  notifica  </a:t>
            </a:r>
            <a:r>
              <a:rPr lang="it-IT" sz="2300" dirty="0">
                <a:latin typeface="Avenir Light" panose="020B0402020203020204" pitchFamily="34" charset="0"/>
              </a:rPr>
              <a:t>deve essere affissa in maniera visibile presso   il  cantiere  e  custodita  a  disposizione  dell'organo  di vigilanza territorialmente competente.   </a:t>
            </a:r>
            <a:endParaRPr lang="it-IT" sz="2300" dirty="0" smtClean="0">
              <a:latin typeface="Avenir Light" panose="020B0402020203020204" pitchFamily="34" charset="0"/>
            </a:endParaRPr>
          </a:p>
          <a:p>
            <a:pPr algn="just"/>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3. </a:t>
            </a:r>
            <a:r>
              <a:rPr lang="it-IT" sz="2300" b="1" dirty="0" smtClean="0">
                <a:solidFill>
                  <a:srgbClr val="FFC000"/>
                </a:solidFill>
                <a:latin typeface="Avenir Light" panose="020B0402020203020204" pitchFamily="34" charset="0"/>
              </a:rPr>
              <a:t>Gli </a:t>
            </a:r>
            <a:r>
              <a:rPr lang="it-IT" sz="2300" b="1" dirty="0">
                <a:solidFill>
                  <a:srgbClr val="FFC000"/>
                </a:solidFill>
                <a:latin typeface="Avenir Light" panose="020B0402020203020204" pitchFamily="34" charset="0"/>
              </a:rPr>
              <a:t>organismi paritetici </a:t>
            </a:r>
            <a:r>
              <a:rPr lang="it-IT" sz="2300" dirty="0">
                <a:latin typeface="Avenir Light" panose="020B0402020203020204" pitchFamily="34" charset="0"/>
              </a:rPr>
              <a:t>istituiti nel settore delle costruzioni in  attuazione  dell'articolo  51  possono  chiedere  copia  dei dati relativi alle notifiche preliminari presso gli organi di vigilanza. </a:t>
            </a:r>
            <a:r>
              <a:rPr lang="it-IT" sz="2300" dirty="0" smtClean="0">
                <a:latin typeface="Avenir Light" panose="020B0402020203020204" pitchFamily="34" charset="0"/>
              </a:rPr>
              <a:t> </a:t>
            </a:r>
            <a:endParaRPr lang="it-IT" sz="2300" dirty="0">
              <a:latin typeface="Avenir Light" panose="020B0402020203020204" pitchFamily="34" charset="0"/>
            </a:endParaRPr>
          </a:p>
        </p:txBody>
      </p:sp>
    </p:spTree>
    <p:extLst>
      <p:ext uri="{BB962C8B-B14F-4D97-AF65-F5344CB8AC3E}">
        <p14:creationId xmlns:p14="http://schemas.microsoft.com/office/powerpoint/2010/main" val="147954950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1207" y="3395662"/>
            <a:ext cx="4200525"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78</a:t>
            </a:fld>
            <a:endParaRPr lang="en-US" dirty="0"/>
          </a:p>
        </p:txBody>
      </p:sp>
      <p:sp>
        <p:nvSpPr>
          <p:cNvPr id="4" name="Rettangolo 3"/>
          <p:cNvSpPr/>
          <p:nvPr/>
        </p:nvSpPr>
        <p:spPr>
          <a:xfrm>
            <a:off x="673100" y="679572"/>
            <a:ext cx="9550400" cy="6186309"/>
          </a:xfrm>
          <a:prstGeom prst="rect">
            <a:avLst/>
          </a:prstGeom>
        </p:spPr>
        <p:txBody>
          <a:bodyPr wrap="square">
            <a:spAutoFit/>
          </a:bodyPr>
          <a:lstStyle/>
          <a:p>
            <a:r>
              <a:rPr lang="it-IT" sz="2800" dirty="0" smtClean="0">
                <a:latin typeface="Avenir Light" panose="020B0402020203020204" pitchFamily="34" charset="0"/>
              </a:rPr>
              <a:t>Il PIANO DI SICUREZZA E COORDINAMENTO </a:t>
            </a:r>
            <a:endParaRPr lang="it-IT" sz="2800" dirty="0">
              <a:latin typeface="Avenir Light" panose="020B0402020203020204" pitchFamily="34" charset="0"/>
            </a:endParaRPr>
          </a:p>
          <a:p>
            <a:endParaRPr lang="it-IT" sz="2000" dirty="0" smtClean="0">
              <a:latin typeface="Avenir Light" panose="020B0402020203020204" pitchFamily="34" charset="0"/>
            </a:endParaRPr>
          </a:p>
          <a:p>
            <a:endParaRPr lang="it-IT" sz="2000" dirty="0" smtClean="0">
              <a:latin typeface="Avenir Light" panose="020B0402020203020204" pitchFamily="34" charset="0"/>
            </a:endParaRPr>
          </a:p>
          <a:p>
            <a:pPr marL="342900" indent="-342900">
              <a:buFont typeface="Arial" panose="020B0604020202020204" pitchFamily="34" charset="0"/>
              <a:buChar char="•"/>
            </a:pPr>
            <a:r>
              <a:rPr lang="it-IT" sz="2000" dirty="0" smtClean="0">
                <a:latin typeface="Avenir Light" panose="020B0402020203020204" pitchFamily="34" charset="0"/>
              </a:rPr>
              <a:t>piano di sicurezza e di coordinamento (</a:t>
            </a:r>
            <a:r>
              <a:rPr lang="it-IT" sz="2000" dirty="0" err="1" smtClean="0">
                <a:latin typeface="Avenir Light" panose="020B0402020203020204" pitchFamily="34" charset="0"/>
              </a:rPr>
              <a:t>psc</a:t>
            </a:r>
            <a:r>
              <a:rPr lang="it-IT" sz="2000" dirty="0" smtClean="0">
                <a:latin typeface="Avenir Light" panose="020B0402020203020204" pitchFamily="34" charset="0"/>
              </a:rPr>
              <a:t>) art.100</a:t>
            </a:r>
          </a:p>
          <a:p>
            <a:pPr marL="342900" indent="-342900" algn="just">
              <a:buFont typeface="Arial" panose="020B0604020202020204" pitchFamily="34" charset="0"/>
              <a:buChar char="•"/>
            </a:pPr>
            <a:r>
              <a:rPr lang="it-IT" sz="2000" dirty="0" smtClean="0">
                <a:latin typeface="Avenir Light" panose="020B0402020203020204" pitchFamily="34" charset="0"/>
              </a:rPr>
              <a:t>obblighi di trasmissione art.101</a:t>
            </a:r>
          </a:p>
          <a:p>
            <a:pPr marL="342900" indent="-342900" algn="just">
              <a:buFont typeface="Arial" panose="020B0604020202020204" pitchFamily="34" charset="0"/>
              <a:buChar char="•"/>
            </a:pPr>
            <a:r>
              <a:rPr lang="it-IT" sz="2000" dirty="0" smtClean="0">
                <a:latin typeface="Avenir Light" panose="020B0402020203020204" pitchFamily="34" charset="0"/>
              </a:rPr>
              <a:t>consultazione dei rappresentanti per la sicurezza art.102</a:t>
            </a:r>
          </a:p>
          <a:p>
            <a:pPr marL="342900" indent="-342900" algn="just">
              <a:buFont typeface="Arial" panose="020B0604020202020204" pitchFamily="34" charset="0"/>
              <a:buChar char="•"/>
            </a:pPr>
            <a:r>
              <a:rPr lang="it-IT" sz="2000" dirty="0" smtClean="0">
                <a:latin typeface="Avenir Light" panose="020B0402020203020204" pitchFamily="34" charset="0"/>
              </a:rPr>
              <a:t>modalità attuative di particolari obblighi art.104</a:t>
            </a:r>
          </a:p>
          <a:p>
            <a:pPr algn="just"/>
            <a:endParaRPr lang="it-IT" sz="2000" dirty="0">
              <a:latin typeface="Avenir Light" panose="020B0402020203020204" pitchFamily="34" charset="0"/>
            </a:endParaRPr>
          </a:p>
          <a:p>
            <a:pPr algn="just"/>
            <a:endParaRPr lang="it-IT" sz="2000" dirty="0" smtClean="0">
              <a:latin typeface="Avenir Light" panose="020B0402020203020204" pitchFamily="34" charset="0"/>
            </a:endParaRPr>
          </a:p>
          <a:p>
            <a:pPr algn="just"/>
            <a:endParaRPr lang="it-IT" sz="2000" dirty="0">
              <a:latin typeface="Avenir Light" panose="020B0402020203020204" pitchFamily="34" charset="0"/>
            </a:endParaRPr>
          </a:p>
          <a:p>
            <a:pPr algn="just"/>
            <a:endParaRPr lang="it-IT" sz="2000" dirty="0">
              <a:latin typeface="Avenir Light" panose="020B0402020203020204" pitchFamily="34" charset="0"/>
            </a:endParaRPr>
          </a:p>
          <a:p>
            <a:pPr algn="just"/>
            <a:endParaRPr lang="it-IT" sz="2000" dirty="0">
              <a:latin typeface="Avenir Light" panose="020B0402020203020204" pitchFamily="34" charset="0"/>
            </a:endParaRPr>
          </a:p>
          <a:p>
            <a:endParaRPr lang="it-IT" sz="2000" dirty="0" smtClean="0">
              <a:latin typeface="Avenir Light" panose="020B0402020203020204" pitchFamily="34" charset="0"/>
            </a:endParaRPr>
          </a:p>
          <a:p>
            <a:endParaRPr lang="it-IT" sz="2000" dirty="0" smtClean="0">
              <a:latin typeface="Avenir Light" panose="020B0402020203020204" pitchFamily="34" charset="0"/>
              <a:sym typeface="Wingdings" panose="05000000000000000000" pitchFamily="2" charset="2"/>
            </a:endParaRPr>
          </a:p>
          <a:p>
            <a:endParaRPr lang="it-IT" sz="2000" dirty="0" smtClean="0">
              <a:latin typeface="Avenir Light" panose="020B0402020203020204" pitchFamily="34" charset="0"/>
              <a:sym typeface="Wingdings" panose="05000000000000000000" pitchFamily="2" charset="2"/>
            </a:endParaRPr>
          </a:p>
          <a:p>
            <a:pPr algn="just"/>
            <a:endParaRPr lang="it-IT" sz="2000" dirty="0" smtClean="0">
              <a:latin typeface="Avenir Light" panose="020B0402020203020204" pitchFamily="34" charset="0"/>
            </a:endParaRPr>
          </a:p>
          <a:p>
            <a:endParaRPr lang="it-IT" sz="1400" dirty="0">
              <a:latin typeface="Avenir Light" panose="020B0402020203020204" pitchFamily="34" charset="0"/>
            </a:endParaRPr>
          </a:p>
          <a:p>
            <a:r>
              <a:rPr lang="it-IT" dirty="0" smtClean="0">
                <a:latin typeface="Avenir Light" panose="020B0402020203020204" pitchFamily="34" charset="0"/>
              </a:rPr>
              <a:t> </a:t>
            </a:r>
          </a:p>
          <a:p>
            <a:endParaRPr lang="it-IT" dirty="0" smtClean="0">
              <a:latin typeface="Avenir Light" panose="020B0402020203020204" pitchFamily="34" charset="0"/>
            </a:endParaRPr>
          </a:p>
          <a:p>
            <a:endParaRPr lang="it-IT" dirty="0">
              <a:latin typeface="Avenir Light" panose="020B0402020203020204" pitchFamily="34" charset="0"/>
            </a:endParaRPr>
          </a:p>
        </p:txBody>
      </p:sp>
    </p:spTree>
    <p:extLst>
      <p:ext uri="{BB962C8B-B14F-4D97-AF65-F5344CB8AC3E}">
        <p14:creationId xmlns:p14="http://schemas.microsoft.com/office/powerpoint/2010/main" val="33606644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79</a:t>
            </a:fld>
            <a:endParaRPr lang="en-US" dirty="0"/>
          </a:p>
        </p:txBody>
      </p:sp>
      <p:sp>
        <p:nvSpPr>
          <p:cNvPr id="4" name="CasellaDiTesto 3"/>
          <p:cNvSpPr txBox="1"/>
          <p:nvPr/>
        </p:nvSpPr>
        <p:spPr>
          <a:xfrm>
            <a:off x="684212" y="710639"/>
            <a:ext cx="8744866" cy="4031873"/>
          </a:xfrm>
          <a:prstGeom prst="rect">
            <a:avLst/>
          </a:prstGeom>
          <a:noFill/>
        </p:spPr>
        <p:txBody>
          <a:bodyPr wrap="square" rtlCol="0">
            <a:spAutoFit/>
          </a:bodyPr>
          <a:lstStyle/>
          <a:p>
            <a:r>
              <a:rPr lang="it-IT" sz="2400" dirty="0">
                <a:latin typeface="Avenir Light" panose="020B0402020203020204" pitchFamily="34" charset="0"/>
              </a:rPr>
              <a:t>PIANO DI SICUREZZA E DI </a:t>
            </a:r>
            <a:r>
              <a:rPr lang="it-IT" sz="2400" dirty="0" smtClean="0">
                <a:latin typeface="Avenir Light" panose="020B0402020203020204" pitchFamily="34" charset="0"/>
              </a:rPr>
              <a:t>COORDINAMENTO </a:t>
            </a:r>
            <a:r>
              <a:rPr lang="it-IT" sz="2400" dirty="0">
                <a:latin typeface="Avenir Light" panose="020B0402020203020204" pitchFamily="34" charset="0"/>
              </a:rPr>
              <a:t>(PSC) </a:t>
            </a:r>
            <a:endParaRPr lang="it-IT" sz="2400" dirty="0" smtClean="0">
              <a:latin typeface="Avenir Light" panose="020B0402020203020204" pitchFamily="34" charset="0"/>
            </a:endParaRPr>
          </a:p>
          <a:p>
            <a:r>
              <a:rPr lang="it-IT" sz="2400" dirty="0" smtClean="0">
                <a:latin typeface="Avenir Light" panose="020B0402020203020204" pitchFamily="34" charset="0"/>
              </a:rPr>
              <a:t>ART.100</a:t>
            </a:r>
            <a:endParaRPr lang="it-IT" sz="2400" dirty="0">
              <a:latin typeface="Avenir Light" panose="020B0402020203020204" pitchFamily="34" charset="0"/>
            </a:endParaRPr>
          </a:p>
          <a:p>
            <a:pPr algn="just"/>
            <a:endParaRPr lang="it-IT" sz="2400" dirty="0">
              <a:latin typeface="Avenir Light" panose="020B0402020203020204" pitchFamily="34" charset="0"/>
            </a:endParaRPr>
          </a:p>
          <a:p>
            <a:pPr algn="just"/>
            <a:r>
              <a:rPr lang="it-IT" sz="2300" dirty="0">
                <a:latin typeface="Avenir Light" panose="020B0402020203020204" pitchFamily="34" charset="0"/>
              </a:rPr>
              <a:t>1. Il piano </a:t>
            </a:r>
            <a:r>
              <a:rPr lang="it-IT" sz="2300" dirty="0" smtClean="0">
                <a:latin typeface="Avenir Light" panose="020B0402020203020204" pitchFamily="34" charset="0"/>
              </a:rPr>
              <a:t>è </a:t>
            </a:r>
            <a:r>
              <a:rPr lang="it-IT" sz="2300" b="1" dirty="0">
                <a:solidFill>
                  <a:srgbClr val="FFC000"/>
                </a:solidFill>
                <a:latin typeface="Avenir Light" panose="020B0402020203020204" pitchFamily="34" charset="0"/>
              </a:rPr>
              <a:t>costituito</a:t>
            </a:r>
            <a:r>
              <a:rPr lang="it-IT" sz="2300" dirty="0">
                <a:latin typeface="Avenir Light" panose="020B0402020203020204" pitchFamily="34" charset="0"/>
              </a:rPr>
              <a:t> da una </a:t>
            </a:r>
            <a:r>
              <a:rPr lang="it-IT" sz="2300" b="1" dirty="0">
                <a:solidFill>
                  <a:srgbClr val="FFC000"/>
                </a:solidFill>
                <a:latin typeface="Avenir Light" panose="020B0402020203020204" pitchFamily="34" charset="0"/>
              </a:rPr>
              <a:t>relazione tecnica  </a:t>
            </a:r>
            <a:r>
              <a:rPr lang="it-IT" sz="2300" dirty="0">
                <a:latin typeface="Avenir Light" panose="020B0402020203020204" pitchFamily="34" charset="0"/>
              </a:rPr>
              <a:t>e  </a:t>
            </a:r>
            <a:r>
              <a:rPr lang="it-IT" sz="2300" b="1" dirty="0">
                <a:solidFill>
                  <a:srgbClr val="FFC000"/>
                </a:solidFill>
                <a:latin typeface="Avenir Light" panose="020B0402020203020204" pitchFamily="34" charset="0"/>
              </a:rPr>
              <a:t>prescrizioni</a:t>
            </a:r>
            <a:r>
              <a:rPr lang="it-IT" sz="2300" dirty="0">
                <a:latin typeface="Avenir Light" panose="020B0402020203020204" pitchFamily="34" charset="0"/>
              </a:rPr>
              <a:t> correlate </a:t>
            </a:r>
            <a:r>
              <a:rPr lang="it-IT" sz="2300" dirty="0" smtClean="0">
                <a:latin typeface="Avenir Light" panose="020B0402020203020204" pitchFamily="34" charset="0"/>
              </a:rPr>
              <a:t>alla complessità dell'opera da  </a:t>
            </a:r>
            <a:r>
              <a:rPr lang="it-IT" sz="2300" dirty="0">
                <a:latin typeface="Avenir Light" panose="020B0402020203020204" pitchFamily="34" charset="0"/>
              </a:rPr>
              <a:t>realizzare   ed   alle eventuali </a:t>
            </a:r>
            <a:r>
              <a:rPr lang="it-IT" sz="2300" b="1" dirty="0">
                <a:solidFill>
                  <a:srgbClr val="FFC000"/>
                </a:solidFill>
                <a:latin typeface="Avenir Light" panose="020B0402020203020204" pitchFamily="34" charset="0"/>
              </a:rPr>
              <a:t>fasi critiche </a:t>
            </a:r>
            <a:r>
              <a:rPr lang="it-IT" sz="2300" dirty="0">
                <a:latin typeface="Avenir Light" panose="020B0402020203020204" pitchFamily="34" charset="0"/>
              </a:rPr>
              <a:t>del processo di costruzione, atte a prevenire o ridurre i rischi per la sicurezza e la salute dei  lavoratori,  ivi compresi i rischi particolari di cui all'allegato XI, ((con specifico riferimento ai rischi derivanti dal possibile rinvenimento di ordigni bellici inesplosi nei cantieri interessati da </a:t>
            </a:r>
            <a:r>
              <a:rPr lang="it-IT" sz="2300" dirty="0" smtClean="0">
                <a:latin typeface="Avenir Light" panose="020B0402020203020204" pitchFamily="34" charset="0"/>
              </a:rPr>
              <a:t>attività di  </a:t>
            </a:r>
            <a:r>
              <a:rPr lang="it-IT" sz="2300" dirty="0">
                <a:latin typeface="Avenir Light" panose="020B0402020203020204" pitchFamily="34" charset="0"/>
              </a:rPr>
              <a:t>scavo,)) </a:t>
            </a:r>
            <a:r>
              <a:rPr lang="it-IT" sz="2300" dirty="0" smtClean="0">
                <a:latin typeface="Avenir Light" panose="020B0402020203020204" pitchFamily="34" charset="0"/>
              </a:rPr>
              <a:t>nonché </a:t>
            </a:r>
            <a:r>
              <a:rPr lang="it-IT" sz="2300" dirty="0">
                <a:latin typeface="Avenir Light" panose="020B0402020203020204" pitchFamily="34" charset="0"/>
              </a:rPr>
              <a:t>la stima dei costi di cui al punto </a:t>
            </a:r>
            <a:r>
              <a:rPr lang="it-IT" sz="2300" dirty="0" smtClean="0">
                <a:latin typeface="Avenir Light" panose="020B0402020203020204" pitchFamily="34" charset="0"/>
              </a:rPr>
              <a:t>4  </a:t>
            </a:r>
            <a:r>
              <a:rPr lang="it-IT" sz="2300" dirty="0">
                <a:latin typeface="Avenir Light" panose="020B0402020203020204" pitchFamily="34" charset="0"/>
              </a:rPr>
              <a:t>dell'allegato  XV. </a:t>
            </a:r>
            <a:r>
              <a:rPr lang="it-IT" sz="2300" dirty="0" smtClean="0">
                <a:latin typeface="Avenir Light" panose="020B0402020203020204" pitchFamily="34" charset="0"/>
              </a:rPr>
              <a:t>…</a:t>
            </a:r>
            <a:endParaRPr lang="it-IT" sz="2300" dirty="0">
              <a:latin typeface="Avenir Light" panose="020B0402020203020204" pitchFamily="34" charset="0"/>
            </a:endParaRPr>
          </a:p>
        </p:txBody>
      </p:sp>
    </p:spTree>
    <p:extLst>
      <p:ext uri="{BB962C8B-B14F-4D97-AF65-F5344CB8AC3E}">
        <p14:creationId xmlns:p14="http://schemas.microsoft.com/office/powerpoint/2010/main" val="3777512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a:t>
            </a:fld>
            <a:endParaRPr lang="en-US" dirty="0"/>
          </a:p>
        </p:txBody>
      </p:sp>
      <p:sp>
        <p:nvSpPr>
          <p:cNvPr id="4" name="CasellaDiTesto 3"/>
          <p:cNvSpPr txBox="1"/>
          <p:nvPr/>
        </p:nvSpPr>
        <p:spPr>
          <a:xfrm>
            <a:off x="684212" y="710639"/>
            <a:ext cx="8744866" cy="5309146"/>
          </a:xfrm>
          <a:prstGeom prst="rect">
            <a:avLst/>
          </a:prstGeom>
          <a:noFill/>
        </p:spPr>
        <p:txBody>
          <a:bodyPr wrap="square" rtlCol="0">
            <a:spAutoFit/>
          </a:bodyPr>
          <a:lstStyle/>
          <a:p>
            <a:r>
              <a:rPr lang="it-IT" sz="2400" dirty="0">
                <a:latin typeface="Avenir Light" panose="020B0402020203020204" pitchFamily="34" charset="0"/>
              </a:rPr>
              <a:t>CAMPO DI APPLICAZIONE ART.88</a:t>
            </a:r>
          </a:p>
          <a:p>
            <a:endParaRPr lang="it-IT" sz="2400" dirty="0">
              <a:latin typeface="Avenir Light" panose="020B0402020203020204" pitchFamily="34" charset="0"/>
            </a:endParaRPr>
          </a:p>
          <a:p>
            <a:r>
              <a:rPr lang="it-IT" sz="2400" b="1" dirty="0" smtClean="0">
                <a:solidFill>
                  <a:srgbClr val="FFC000"/>
                </a:solidFill>
                <a:latin typeface="Avenir Light" panose="020B0402020203020204" pitchFamily="34" charset="0"/>
              </a:rPr>
              <a:t>Categorie escluse </a:t>
            </a:r>
            <a:endParaRPr lang="it-IT" sz="2400" dirty="0" smtClean="0">
              <a:latin typeface="Avenir Light" panose="020B0402020203020204" pitchFamily="34" charset="0"/>
            </a:endParaRPr>
          </a:p>
          <a:p>
            <a:endParaRPr lang="it-IT" sz="2400" dirty="0" smtClean="0">
              <a:latin typeface="Avenir Light" panose="020B0402020203020204" pitchFamily="34" charset="0"/>
            </a:endParaRPr>
          </a:p>
          <a:p>
            <a:pPr algn="just"/>
            <a:r>
              <a:rPr lang="it-IT" sz="2000" dirty="0" smtClean="0">
                <a:latin typeface="Avenir Light" panose="020B0402020203020204" pitchFamily="34" charset="0"/>
              </a:rPr>
              <a:t>g</a:t>
            </a:r>
            <a:r>
              <a:rPr lang="it-IT" sz="2000" dirty="0">
                <a:latin typeface="Avenir Light" panose="020B0402020203020204" pitchFamily="34" charset="0"/>
              </a:rPr>
              <a:t>) alle </a:t>
            </a:r>
            <a:r>
              <a:rPr lang="it-IT" sz="2000" dirty="0" smtClean="0">
                <a:latin typeface="Avenir Light" panose="020B0402020203020204" pitchFamily="34" charset="0"/>
              </a:rPr>
              <a:t>attività  </a:t>
            </a:r>
            <a:r>
              <a:rPr lang="it-IT" sz="2000" dirty="0">
                <a:latin typeface="Avenir Light" panose="020B0402020203020204" pitchFamily="34" charset="0"/>
              </a:rPr>
              <a:t>svolte  in  </a:t>
            </a:r>
            <a:r>
              <a:rPr lang="it-IT" sz="2000" b="1" dirty="0">
                <a:solidFill>
                  <a:srgbClr val="FFC000"/>
                </a:solidFill>
                <a:latin typeface="Avenir Light" panose="020B0402020203020204" pitchFamily="34" charset="0"/>
              </a:rPr>
              <a:t>studi  teatrali</a:t>
            </a:r>
            <a:r>
              <a:rPr lang="it-IT" sz="2000" dirty="0">
                <a:latin typeface="Avenir Light" panose="020B0402020203020204" pitchFamily="34" charset="0"/>
              </a:rPr>
              <a:t>,  cinematografici, televisivi o in altri luoghi in cui si  effettuino  riprese,  </a:t>
            </a:r>
            <a:r>
              <a:rPr lang="it-IT" sz="2000" dirty="0" smtClean="0">
                <a:latin typeface="Avenir Light" panose="020B0402020203020204" pitchFamily="34" charset="0"/>
              </a:rPr>
              <a:t>purché </a:t>
            </a:r>
            <a:r>
              <a:rPr lang="it-IT" sz="2000" dirty="0">
                <a:latin typeface="Avenir Light" panose="020B0402020203020204" pitchFamily="34" charset="0"/>
              </a:rPr>
              <a:t>tali  </a:t>
            </a:r>
            <a:r>
              <a:rPr lang="it-IT" sz="2000" dirty="0" smtClean="0">
                <a:latin typeface="Avenir Light" panose="020B0402020203020204" pitchFamily="34" charset="0"/>
              </a:rPr>
              <a:t>attività  </a:t>
            </a:r>
            <a:r>
              <a:rPr lang="it-IT" sz="2000" dirty="0">
                <a:latin typeface="Avenir Light" panose="020B0402020203020204" pitchFamily="34" charset="0"/>
              </a:rPr>
              <a:t>non  implichino  l'allestimento   di   un   cantiere temporaneo o mobile</a:t>
            </a:r>
            <a:r>
              <a:rPr lang="it-IT" sz="2000" dirty="0" smtClean="0">
                <a:latin typeface="Avenir Light" panose="020B0402020203020204" pitchFamily="34" charset="0"/>
              </a:rPr>
              <a:t>.</a:t>
            </a:r>
          </a:p>
          <a:p>
            <a:pPr algn="just"/>
            <a:r>
              <a:rPr lang="it-IT" sz="2000" dirty="0">
                <a:latin typeface="Avenir Light" panose="020B0402020203020204" pitchFamily="34" charset="0"/>
              </a:rPr>
              <a:t>((g-bis)  ai  lavori  relativi </a:t>
            </a:r>
            <a:r>
              <a:rPr lang="it-IT" sz="2000" dirty="0" smtClean="0">
                <a:latin typeface="Avenir Light" panose="020B0402020203020204" pitchFamily="34" charset="0"/>
              </a:rPr>
              <a:t>a </a:t>
            </a:r>
            <a:r>
              <a:rPr lang="it-IT" sz="2000" b="1" dirty="0" smtClean="0">
                <a:solidFill>
                  <a:srgbClr val="FFC000"/>
                </a:solidFill>
                <a:latin typeface="Avenir Light" panose="020B0402020203020204" pitchFamily="34" charset="0"/>
              </a:rPr>
              <a:t>impianti elettrici</a:t>
            </a:r>
            <a:r>
              <a:rPr lang="it-IT" sz="2000" b="1" dirty="0">
                <a:solidFill>
                  <a:srgbClr val="FFC000"/>
                </a:solidFill>
                <a:latin typeface="Avenir Light" panose="020B0402020203020204" pitchFamily="34" charset="0"/>
              </a:rPr>
              <a:t>, </a:t>
            </a:r>
            <a:r>
              <a:rPr lang="it-IT" sz="2000" b="1" dirty="0" smtClean="0">
                <a:solidFill>
                  <a:srgbClr val="FFC000"/>
                </a:solidFill>
                <a:latin typeface="Avenir Light" panose="020B0402020203020204" pitchFamily="34" charset="0"/>
              </a:rPr>
              <a:t>reti </a:t>
            </a:r>
            <a:r>
              <a:rPr lang="it-IT" sz="2000" b="1" dirty="0">
                <a:solidFill>
                  <a:srgbClr val="FFC000"/>
                </a:solidFill>
                <a:latin typeface="Avenir Light" panose="020B0402020203020204" pitchFamily="34" charset="0"/>
              </a:rPr>
              <a:t>informatiche, gas, acqua, condizionamento e riscaldamento</a:t>
            </a:r>
            <a:r>
              <a:rPr lang="it-IT" sz="2000" dirty="0">
                <a:latin typeface="Avenir Light" panose="020B0402020203020204" pitchFamily="34" charset="0"/>
              </a:rPr>
              <a:t>, </a:t>
            </a:r>
            <a:r>
              <a:rPr lang="it-IT" sz="2000" dirty="0" smtClean="0">
                <a:latin typeface="Avenir Light" panose="020B0402020203020204" pitchFamily="34" charset="0"/>
              </a:rPr>
              <a:t>nonché </a:t>
            </a:r>
            <a:r>
              <a:rPr lang="it-IT" sz="2000" dirty="0">
                <a:latin typeface="Avenir Light" panose="020B0402020203020204" pitchFamily="34" charset="0"/>
              </a:rPr>
              <a:t>ai piccoli lavori la cui  durata  presunta  non  è</a:t>
            </a:r>
            <a:r>
              <a:rPr lang="it-IT" sz="2000" dirty="0" smtClean="0">
                <a:latin typeface="Avenir Light" panose="020B0402020203020204" pitchFamily="34" charset="0"/>
              </a:rPr>
              <a:t>  </a:t>
            </a:r>
            <a:r>
              <a:rPr lang="it-IT" sz="2000" dirty="0">
                <a:latin typeface="Avenir Light" panose="020B0402020203020204" pitchFamily="34" charset="0"/>
              </a:rPr>
              <a:t>superiore  a  dieci uomini-giorno, finalizzati alla  realizzazione  o  alla  manutenzione delle infrastrutture per servizi, che non espongano i  lavoratori  ai rischi di cui all'allegato XI</a:t>
            </a:r>
            <a:r>
              <a:rPr lang="it-IT" sz="2000" dirty="0" smtClean="0">
                <a:latin typeface="Avenir Light" panose="020B0402020203020204" pitchFamily="34" charset="0"/>
              </a:rPr>
              <a:t>));</a:t>
            </a:r>
          </a:p>
          <a:p>
            <a:pPr algn="just"/>
            <a:endParaRPr lang="it-IT" sz="2000" dirty="0" smtClean="0">
              <a:latin typeface="Avenir Light" panose="020B0402020203020204" pitchFamily="34" charset="0"/>
            </a:endParaRPr>
          </a:p>
          <a:p>
            <a:pPr algn="just"/>
            <a:r>
              <a:rPr lang="it-IT" sz="2000" dirty="0">
                <a:latin typeface="Avenir Light" panose="020B0402020203020204" pitchFamily="34" charset="0"/>
              </a:rPr>
              <a:t>g-ter), alle attività di cui al decreto  legislativo  27  luglio i1999, n. 272, </a:t>
            </a:r>
            <a:r>
              <a:rPr lang="it-IT" sz="2000" b="1" dirty="0">
                <a:solidFill>
                  <a:srgbClr val="FFC000"/>
                </a:solidFill>
                <a:latin typeface="Avenir Light" panose="020B0402020203020204" pitchFamily="34" charset="0"/>
              </a:rPr>
              <a:t>che non comportino lavori edili o di ingegneria civile di cui </a:t>
            </a:r>
            <a:r>
              <a:rPr lang="it-IT" sz="2000" b="1" u="sng" dirty="0">
                <a:solidFill>
                  <a:srgbClr val="FFC000"/>
                </a:solidFill>
                <a:latin typeface="Avenir Light" panose="020B0402020203020204" pitchFamily="34" charset="0"/>
              </a:rPr>
              <a:t>all'allegato X</a:t>
            </a:r>
            <a:r>
              <a:rPr lang="it-IT" sz="2000" dirty="0">
                <a:latin typeface="Avenir Light" panose="020B0402020203020204" pitchFamily="34" charset="0"/>
              </a:rPr>
              <a:t>.</a:t>
            </a:r>
          </a:p>
          <a:p>
            <a:pPr algn="just"/>
            <a:endParaRPr lang="it-IT" sz="2300" dirty="0" smtClean="0">
              <a:latin typeface="Avenir Light" panose="020B0402020203020204" pitchFamily="34" charset="0"/>
            </a:endParaRPr>
          </a:p>
        </p:txBody>
      </p:sp>
    </p:spTree>
    <p:extLst>
      <p:ext uri="{BB962C8B-B14F-4D97-AF65-F5344CB8AC3E}">
        <p14:creationId xmlns:p14="http://schemas.microsoft.com/office/powerpoint/2010/main" val="354642648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80</a:t>
            </a:fld>
            <a:endParaRPr lang="en-US" dirty="0"/>
          </a:p>
        </p:txBody>
      </p:sp>
      <p:sp>
        <p:nvSpPr>
          <p:cNvPr id="4" name="CasellaDiTesto 3"/>
          <p:cNvSpPr txBox="1"/>
          <p:nvPr/>
        </p:nvSpPr>
        <p:spPr>
          <a:xfrm>
            <a:off x="684212" y="710639"/>
            <a:ext cx="8744866" cy="5155257"/>
          </a:xfrm>
          <a:prstGeom prst="rect">
            <a:avLst/>
          </a:prstGeom>
          <a:noFill/>
        </p:spPr>
        <p:txBody>
          <a:bodyPr wrap="square" rtlCol="0">
            <a:spAutoFit/>
          </a:bodyPr>
          <a:lstStyle/>
          <a:p>
            <a:r>
              <a:rPr lang="it-IT" sz="2400" dirty="0">
                <a:latin typeface="Avenir Light" panose="020B0402020203020204" pitchFamily="34" charset="0"/>
              </a:rPr>
              <a:t>PIANO DI SICUREZZA E DI </a:t>
            </a:r>
            <a:r>
              <a:rPr lang="it-IT" sz="2400" dirty="0" smtClean="0">
                <a:latin typeface="Avenir Light" panose="020B0402020203020204" pitchFamily="34" charset="0"/>
              </a:rPr>
              <a:t>COORDINAMENTO </a:t>
            </a:r>
            <a:r>
              <a:rPr lang="it-IT" sz="2400" dirty="0">
                <a:latin typeface="Avenir Light" panose="020B0402020203020204" pitchFamily="34" charset="0"/>
              </a:rPr>
              <a:t>(PSC) </a:t>
            </a:r>
            <a:endParaRPr lang="it-IT" sz="2400" dirty="0" smtClean="0">
              <a:latin typeface="Avenir Light" panose="020B0402020203020204" pitchFamily="34" charset="0"/>
            </a:endParaRPr>
          </a:p>
          <a:p>
            <a:r>
              <a:rPr lang="it-IT" sz="2400" dirty="0" smtClean="0">
                <a:latin typeface="Avenir Light" panose="020B0402020203020204" pitchFamily="34" charset="0"/>
              </a:rPr>
              <a:t>ART.100</a:t>
            </a:r>
            <a:endParaRPr lang="it-IT" sz="2400" dirty="0">
              <a:latin typeface="Avenir Light" panose="020B0402020203020204" pitchFamily="34" charset="0"/>
            </a:endParaRP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 Il </a:t>
            </a:r>
            <a:r>
              <a:rPr lang="it-IT" sz="2300" b="1" dirty="0">
                <a:solidFill>
                  <a:srgbClr val="FFC000"/>
                </a:solidFill>
                <a:latin typeface="Avenir Light" panose="020B0402020203020204" pitchFamily="34" charset="0"/>
              </a:rPr>
              <a:t>piano di sicurezza e  coordinamento  (PSC)  </a:t>
            </a:r>
            <a:r>
              <a:rPr lang="it-IT" sz="2300" b="1" dirty="0" smtClean="0">
                <a:solidFill>
                  <a:srgbClr val="FFC000"/>
                </a:solidFill>
                <a:latin typeface="Avenir Light" panose="020B0402020203020204" pitchFamily="34" charset="0"/>
              </a:rPr>
              <a:t>è  </a:t>
            </a:r>
            <a:r>
              <a:rPr lang="it-IT" sz="2300" b="1" dirty="0">
                <a:solidFill>
                  <a:srgbClr val="FFC000"/>
                </a:solidFill>
                <a:latin typeface="Avenir Light" panose="020B0402020203020204" pitchFamily="34" charset="0"/>
              </a:rPr>
              <a:t>corredato  da  tavole esplicative di  progetto</a:t>
            </a:r>
            <a:r>
              <a:rPr lang="it-IT" sz="2300" dirty="0">
                <a:latin typeface="Avenir Light" panose="020B0402020203020204" pitchFamily="34" charset="0"/>
              </a:rPr>
              <a:t>,  relative  agli  aspetti  della  sicurezza, comprendenti almeno una planimetria sull'organizzazione del </a:t>
            </a:r>
            <a:r>
              <a:rPr lang="it-IT" sz="2300" dirty="0" smtClean="0">
                <a:latin typeface="Avenir Light" panose="020B0402020203020204" pitchFamily="34" charset="0"/>
              </a:rPr>
              <a:t>cantiere </a:t>
            </a:r>
            <a:r>
              <a:rPr lang="it-IT" sz="2300" dirty="0">
                <a:latin typeface="Avenir Light" panose="020B0402020203020204" pitchFamily="34" charset="0"/>
              </a:rPr>
              <a:t>e, ove la </a:t>
            </a:r>
            <a:r>
              <a:rPr lang="it-IT" sz="2300" dirty="0" smtClean="0">
                <a:latin typeface="Avenir Light" panose="020B0402020203020204" pitchFamily="34" charset="0"/>
              </a:rPr>
              <a:t>particolarità </a:t>
            </a:r>
            <a:r>
              <a:rPr lang="it-IT" sz="2300" dirty="0">
                <a:latin typeface="Avenir Light" panose="020B0402020203020204" pitchFamily="34" charset="0"/>
              </a:rPr>
              <a:t>dell'opera lo richieda, una  tavola  tecnica sugli  scavi.  I  contenuti  minimi  del  piano  di  sicurezza  e  di coordinamento e l'indicazione della stima dei costi  della  sicurezza sono definiti all'allegato XV. ((14</a:t>
            </a:r>
            <a:r>
              <a:rPr lang="it-IT" sz="2300" dirty="0" smtClean="0">
                <a:latin typeface="Avenir Light" panose="020B0402020203020204" pitchFamily="34" charset="0"/>
              </a:rPr>
              <a:t>))</a:t>
            </a:r>
          </a:p>
          <a:p>
            <a:pPr algn="just"/>
            <a:endParaRPr lang="it-IT" sz="2300" dirty="0" smtClean="0">
              <a:latin typeface="Avenir Light" panose="020B0402020203020204" pitchFamily="34" charset="0"/>
            </a:endParaRPr>
          </a:p>
          <a:p>
            <a:pPr algn="just"/>
            <a:r>
              <a:rPr lang="it-IT" sz="2300" dirty="0">
                <a:latin typeface="Avenir Light" panose="020B0402020203020204" pitchFamily="34" charset="0"/>
              </a:rPr>
              <a:t>2. Il piano di sicurezza e coordinamento </a:t>
            </a:r>
            <a:r>
              <a:rPr lang="it-IT" sz="2300" dirty="0" smtClean="0">
                <a:latin typeface="Avenir Light" panose="020B0402020203020204" pitchFamily="34" charset="0"/>
              </a:rPr>
              <a:t>è </a:t>
            </a:r>
            <a:r>
              <a:rPr lang="it-IT" sz="2300" b="1" dirty="0" smtClean="0">
                <a:solidFill>
                  <a:srgbClr val="FFC000"/>
                </a:solidFill>
                <a:latin typeface="Avenir Light" panose="020B0402020203020204" pitchFamily="34" charset="0"/>
              </a:rPr>
              <a:t>parte  </a:t>
            </a:r>
            <a:r>
              <a:rPr lang="it-IT" sz="2300" b="1" dirty="0">
                <a:solidFill>
                  <a:srgbClr val="FFC000"/>
                </a:solidFill>
                <a:latin typeface="Avenir Light" panose="020B0402020203020204" pitchFamily="34" charset="0"/>
              </a:rPr>
              <a:t>integrante  del contratto di appalto</a:t>
            </a:r>
            <a:r>
              <a:rPr lang="it-IT" sz="2300" dirty="0">
                <a:latin typeface="Avenir Light" panose="020B0402020203020204" pitchFamily="34" charset="0"/>
              </a:rPr>
              <a:t>.    </a:t>
            </a:r>
          </a:p>
          <a:p>
            <a:pPr algn="just"/>
            <a:r>
              <a:rPr lang="it-IT" sz="2400" dirty="0" smtClean="0">
                <a:latin typeface="Avenir Light" panose="020B0402020203020204" pitchFamily="34" charset="0"/>
              </a:rPr>
              <a:t> </a:t>
            </a:r>
            <a:endParaRPr lang="it-IT" sz="2400" dirty="0">
              <a:latin typeface="Avenir Light" panose="020B0402020203020204" pitchFamily="34" charset="0"/>
            </a:endParaRPr>
          </a:p>
        </p:txBody>
      </p:sp>
    </p:spTree>
    <p:extLst>
      <p:ext uri="{BB962C8B-B14F-4D97-AF65-F5344CB8AC3E}">
        <p14:creationId xmlns:p14="http://schemas.microsoft.com/office/powerpoint/2010/main" val="228135919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81</a:t>
            </a:fld>
            <a:endParaRPr lang="en-US" dirty="0"/>
          </a:p>
        </p:txBody>
      </p:sp>
      <p:sp>
        <p:nvSpPr>
          <p:cNvPr id="4" name="CasellaDiTesto 3"/>
          <p:cNvSpPr txBox="1"/>
          <p:nvPr/>
        </p:nvSpPr>
        <p:spPr>
          <a:xfrm>
            <a:off x="684212" y="710639"/>
            <a:ext cx="8744866" cy="4154984"/>
          </a:xfrm>
          <a:prstGeom prst="rect">
            <a:avLst/>
          </a:prstGeom>
          <a:noFill/>
        </p:spPr>
        <p:txBody>
          <a:bodyPr wrap="square" rtlCol="0">
            <a:spAutoFit/>
          </a:bodyPr>
          <a:lstStyle/>
          <a:p>
            <a:r>
              <a:rPr lang="it-IT" sz="2400" dirty="0">
                <a:latin typeface="Avenir Light" panose="020B0402020203020204" pitchFamily="34" charset="0"/>
              </a:rPr>
              <a:t>PIANO DI SICUREZZA E DI </a:t>
            </a:r>
            <a:r>
              <a:rPr lang="it-IT" sz="2400" dirty="0" smtClean="0">
                <a:latin typeface="Avenir Light" panose="020B0402020203020204" pitchFamily="34" charset="0"/>
              </a:rPr>
              <a:t>COORDINAMENTO </a:t>
            </a:r>
            <a:r>
              <a:rPr lang="it-IT" sz="2400" dirty="0">
                <a:latin typeface="Avenir Light" panose="020B0402020203020204" pitchFamily="34" charset="0"/>
              </a:rPr>
              <a:t>(PSC) </a:t>
            </a:r>
            <a:endParaRPr lang="it-IT" sz="2400" dirty="0" smtClean="0">
              <a:latin typeface="Avenir Light" panose="020B0402020203020204" pitchFamily="34" charset="0"/>
            </a:endParaRPr>
          </a:p>
          <a:p>
            <a:r>
              <a:rPr lang="it-IT" sz="2400" dirty="0" smtClean="0">
                <a:latin typeface="Avenir Light" panose="020B0402020203020204" pitchFamily="34" charset="0"/>
              </a:rPr>
              <a:t>ART.100</a:t>
            </a:r>
            <a:endParaRPr lang="it-IT" sz="2400" dirty="0">
              <a:latin typeface="Avenir Light" panose="020B0402020203020204" pitchFamily="34" charset="0"/>
            </a:endParaRP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3</a:t>
            </a:r>
            <a:r>
              <a:rPr lang="it-IT" sz="2300" dirty="0">
                <a:latin typeface="Avenir Light" panose="020B0402020203020204" pitchFamily="34" charset="0"/>
              </a:rPr>
              <a:t>. I </a:t>
            </a:r>
            <a:r>
              <a:rPr lang="it-IT" sz="2300" b="1" dirty="0">
                <a:solidFill>
                  <a:srgbClr val="FFC000"/>
                </a:solidFill>
                <a:latin typeface="Avenir Light" panose="020B0402020203020204" pitchFamily="34" charset="0"/>
              </a:rPr>
              <a:t>datori di lavoro  delle  imprese  esecutrici  e  i  lavoratori autonomi sono tenuti ad attuare quanto previsto </a:t>
            </a:r>
            <a:r>
              <a:rPr lang="it-IT" sz="2300" dirty="0">
                <a:latin typeface="Avenir Light" panose="020B0402020203020204" pitchFamily="34" charset="0"/>
              </a:rPr>
              <a:t>nel piano di  cui  al comma 1 e nel piano operativo di sicurezza.    </a:t>
            </a:r>
            <a:endParaRPr lang="it-IT" sz="2300" dirty="0" smtClean="0">
              <a:latin typeface="Avenir Light" panose="020B0402020203020204" pitchFamily="34" charset="0"/>
            </a:endParaRPr>
          </a:p>
          <a:p>
            <a:pPr algn="just"/>
            <a:endParaRPr lang="it-IT" sz="2400" dirty="0" smtClean="0">
              <a:latin typeface="Avenir Light" panose="020B0402020203020204" pitchFamily="34" charset="0"/>
            </a:endParaRPr>
          </a:p>
          <a:p>
            <a:pPr algn="just"/>
            <a:r>
              <a:rPr lang="it-IT" sz="2300" dirty="0" smtClean="0">
                <a:latin typeface="Avenir Light" panose="020B0402020203020204" pitchFamily="34" charset="0"/>
              </a:rPr>
              <a:t>4</a:t>
            </a:r>
            <a:r>
              <a:rPr lang="it-IT" sz="2300" dirty="0">
                <a:latin typeface="Avenir Light" panose="020B0402020203020204" pitchFamily="34" charset="0"/>
              </a:rPr>
              <a:t>.  I  </a:t>
            </a:r>
            <a:r>
              <a:rPr lang="it-IT" sz="2300" b="1" dirty="0">
                <a:solidFill>
                  <a:srgbClr val="FFC000"/>
                </a:solidFill>
                <a:latin typeface="Avenir Light" panose="020B0402020203020204" pitchFamily="34" charset="0"/>
              </a:rPr>
              <a:t>datori  di  lavoro  delle  imprese  esecutrici   </a:t>
            </a:r>
            <a:r>
              <a:rPr lang="it-IT" sz="2300" dirty="0">
                <a:latin typeface="Avenir Light" panose="020B0402020203020204" pitchFamily="34" charset="0"/>
              </a:rPr>
              <a:t>mettono   a disposizione dei rappresentanti per la sicurezza copia del  piano  di sicurezza e di coordinamento  e  del  </a:t>
            </a:r>
            <a:r>
              <a:rPr lang="it-IT" sz="2300" b="1" dirty="0">
                <a:solidFill>
                  <a:srgbClr val="FFC000"/>
                </a:solidFill>
                <a:latin typeface="Avenir Light" panose="020B0402020203020204" pitchFamily="34" charset="0"/>
              </a:rPr>
              <a:t>piano  operativo  di  sicurezza </a:t>
            </a:r>
            <a:r>
              <a:rPr lang="it-IT" sz="2300" dirty="0">
                <a:latin typeface="Avenir Light" panose="020B0402020203020204" pitchFamily="34" charset="0"/>
              </a:rPr>
              <a:t>almeno dieci giorni prima dell'inizio dei lavori. </a:t>
            </a:r>
          </a:p>
        </p:txBody>
      </p:sp>
    </p:spTree>
    <p:extLst>
      <p:ext uri="{BB962C8B-B14F-4D97-AF65-F5344CB8AC3E}">
        <p14:creationId xmlns:p14="http://schemas.microsoft.com/office/powerpoint/2010/main" val="349748523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82</a:t>
            </a:fld>
            <a:endParaRPr lang="en-US" dirty="0"/>
          </a:p>
        </p:txBody>
      </p:sp>
      <p:sp>
        <p:nvSpPr>
          <p:cNvPr id="4" name="CasellaDiTesto 3"/>
          <p:cNvSpPr txBox="1"/>
          <p:nvPr/>
        </p:nvSpPr>
        <p:spPr>
          <a:xfrm>
            <a:off x="684212" y="710639"/>
            <a:ext cx="8744866" cy="5201424"/>
          </a:xfrm>
          <a:prstGeom prst="rect">
            <a:avLst/>
          </a:prstGeom>
          <a:noFill/>
        </p:spPr>
        <p:txBody>
          <a:bodyPr wrap="square" rtlCol="0">
            <a:spAutoFit/>
          </a:bodyPr>
          <a:lstStyle/>
          <a:p>
            <a:r>
              <a:rPr lang="it-IT" sz="2400" dirty="0">
                <a:latin typeface="Avenir Light" panose="020B0402020203020204" pitchFamily="34" charset="0"/>
              </a:rPr>
              <a:t>PIANO DI SICUREZZA E DI </a:t>
            </a:r>
            <a:r>
              <a:rPr lang="it-IT" sz="2400" dirty="0" smtClean="0">
                <a:latin typeface="Avenir Light" panose="020B0402020203020204" pitchFamily="34" charset="0"/>
              </a:rPr>
              <a:t>COORDINAMENTO </a:t>
            </a:r>
            <a:r>
              <a:rPr lang="it-IT" sz="2400" dirty="0">
                <a:latin typeface="Avenir Light" panose="020B0402020203020204" pitchFamily="34" charset="0"/>
              </a:rPr>
              <a:t>(PSC) </a:t>
            </a:r>
            <a:endParaRPr lang="it-IT" sz="2400" dirty="0" smtClean="0">
              <a:latin typeface="Avenir Light" panose="020B0402020203020204" pitchFamily="34" charset="0"/>
            </a:endParaRPr>
          </a:p>
          <a:p>
            <a:r>
              <a:rPr lang="it-IT" sz="2400" dirty="0" smtClean="0">
                <a:latin typeface="Avenir Light" panose="020B0402020203020204" pitchFamily="34" charset="0"/>
              </a:rPr>
              <a:t>ART.100</a:t>
            </a:r>
            <a:endParaRPr lang="it-IT" sz="2400" dirty="0">
              <a:latin typeface="Avenir Light" panose="020B0402020203020204" pitchFamily="34" charset="0"/>
            </a:endParaRPr>
          </a:p>
          <a:p>
            <a:pPr algn="just"/>
            <a:endParaRPr lang="it-IT" sz="2400" dirty="0">
              <a:latin typeface="Avenir Light" panose="020B0402020203020204" pitchFamily="34" charset="0"/>
            </a:endParaRPr>
          </a:p>
          <a:p>
            <a:pPr algn="just"/>
            <a:r>
              <a:rPr lang="it-IT" sz="2300" dirty="0">
                <a:latin typeface="Avenir Light" panose="020B0402020203020204" pitchFamily="34" charset="0"/>
              </a:rPr>
              <a:t>5. </a:t>
            </a:r>
            <a:r>
              <a:rPr lang="it-IT" sz="2300" b="1" dirty="0">
                <a:solidFill>
                  <a:srgbClr val="FFC000"/>
                </a:solidFill>
                <a:latin typeface="Avenir Light" panose="020B0402020203020204" pitchFamily="34" charset="0"/>
              </a:rPr>
              <a:t>L'impresa</a:t>
            </a:r>
            <a:r>
              <a:rPr lang="it-IT" sz="2300" dirty="0">
                <a:latin typeface="Avenir Light" panose="020B0402020203020204" pitchFamily="34" charset="0"/>
              </a:rPr>
              <a:t> che si aggiudica i lavori </a:t>
            </a:r>
            <a:r>
              <a:rPr lang="it-IT" sz="2300" b="1" dirty="0">
                <a:solidFill>
                  <a:srgbClr val="FFC000"/>
                </a:solidFill>
                <a:latin typeface="Avenir Light" panose="020B0402020203020204" pitchFamily="34" charset="0"/>
              </a:rPr>
              <a:t>ha </a:t>
            </a:r>
            <a:r>
              <a:rPr lang="it-IT" sz="2300" b="1" dirty="0" smtClean="0">
                <a:solidFill>
                  <a:srgbClr val="FFC000"/>
                </a:solidFill>
                <a:latin typeface="Avenir Light" panose="020B0402020203020204" pitchFamily="34" charset="0"/>
              </a:rPr>
              <a:t>facoltà </a:t>
            </a:r>
            <a:r>
              <a:rPr lang="it-IT" sz="2300" b="1" dirty="0">
                <a:solidFill>
                  <a:srgbClr val="FFC000"/>
                </a:solidFill>
                <a:latin typeface="Avenir Light" panose="020B0402020203020204" pitchFamily="34" charset="0"/>
              </a:rPr>
              <a:t>di presentare al coordinatore per l'esecuzione proposte di integrazione  al  piano  di sicurezza e di coordinamento</a:t>
            </a:r>
            <a:r>
              <a:rPr lang="it-IT" sz="2400" dirty="0">
                <a:latin typeface="Avenir Light" panose="020B0402020203020204" pitchFamily="34" charset="0"/>
              </a:rPr>
              <a:t>, </a:t>
            </a:r>
            <a:r>
              <a:rPr lang="it-IT" sz="1600" dirty="0">
                <a:latin typeface="Avenir Light" panose="020B0402020203020204" pitchFamily="34" charset="0"/>
              </a:rPr>
              <a:t>ove ritenga di poter  meglio  garantire la sicurezza nel cantiere sulla base  della  propria  esperienza.  In nessun caso le eventuali integrazioni possono giustificare  modifiche o adeguamento dei prezzi pattuiti. </a:t>
            </a:r>
            <a:endParaRPr lang="it-IT" sz="1600" dirty="0" smtClean="0">
              <a:latin typeface="Avenir Light" panose="020B0402020203020204" pitchFamily="34" charset="0"/>
            </a:endParaRPr>
          </a:p>
          <a:p>
            <a:pPr algn="just"/>
            <a:endParaRPr lang="it-IT" sz="2000" dirty="0" smtClean="0">
              <a:latin typeface="Avenir Light" panose="020B0402020203020204" pitchFamily="34" charset="0"/>
            </a:endParaRPr>
          </a:p>
          <a:p>
            <a:pPr algn="just"/>
            <a:r>
              <a:rPr lang="it-IT" sz="2300" dirty="0" smtClean="0">
                <a:latin typeface="Avenir Light" panose="020B0402020203020204" pitchFamily="34" charset="0"/>
              </a:rPr>
              <a:t>6</a:t>
            </a:r>
            <a:r>
              <a:rPr lang="it-IT" sz="2300" dirty="0">
                <a:latin typeface="Avenir Light" panose="020B0402020203020204" pitchFamily="34" charset="0"/>
              </a:rPr>
              <a:t>. Le disposizioni del presente articolo </a:t>
            </a:r>
            <a:r>
              <a:rPr lang="it-IT" sz="2300" b="1" dirty="0">
                <a:solidFill>
                  <a:srgbClr val="FFC000"/>
                </a:solidFill>
                <a:latin typeface="Avenir Light" panose="020B0402020203020204" pitchFamily="34" charset="0"/>
              </a:rPr>
              <a:t>non si applicano ai lavori la cui esecuzione immediata </a:t>
            </a:r>
            <a:r>
              <a:rPr lang="it-IT" sz="2300" b="1" dirty="0" smtClean="0">
                <a:solidFill>
                  <a:srgbClr val="FFC000"/>
                </a:solidFill>
                <a:latin typeface="Avenir Light" panose="020B0402020203020204" pitchFamily="34" charset="0"/>
              </a:rPr>
              <a:t>è </a:t>
            </a:r>
            <a:r>
              <a:rPr lang="it-IT" sz="2300" b="1" dirty="0">
                <a:solidFill>
                  <a:srgbClr val="FFC000"/>
                </a:solidFill>
                <a:latin typeface="Avenir Light" panose="020B0402020203020204" pitchFamily="34" charset="0"/>
              </a:rPr>
              <a:t>necessaria  per  prevenire  incidenti imminenti</a:t>
            </a:r>
            <a:r>
              <a:rPr lang="it-IT" sz="2300" dirty="0">
                <a:latin typeface="Avenir Light" panose="020B0402020203020204" pitchFamily="34" charset="0"/>
              </a:rPr>
              <a:t> o per organizzare  urgenti  </a:t>
            </a:r>
            <a:r>
              <a:rPr lang="it-IT" sz="2300" b="1" dirty="0">
                <a:solidFill>
                  <a:srgbClr val="FFC000"/>
                </a:solidFill>
                <a:latin typeface="Avenir Light" panose="020B0402020203020204" pitchFamily="34" charset="0"/>
              </a:rPr>
              <a:t>misure  di  salvataggio </a:t>
            </a:r>
            <a:r>
              <a:rPr lang="it-IT" sz="2300" dirty="0">
                <a:latin typeface="Avenir Light" panose="020B0402020203020204" pitchFamily="34" charset="0"/>
              </a:rPr>
              <a:t> o  per garantire la </a:t>
            </a:r>
            <a:r>
              <a:rPr lang="it-IT" sz="2300" dirty="0" smtClean="0">
                <a:latin typeface="Avenir Light" panose="020B0402020203020204" pitchFamily="34" charset="0"/>
              </a:rPr>
              <a:t>continuità </a:t>
            </a:r>
            <a:r>
              <a:rPr lang="it-IT" sz="2300" dirty="0">
                <a:latin typeface="Avenir Light" panose="020B0402020203020204" pitchFamily="34" charset="0"/>
              </a:rPr>
              <a:t>in condizioni di  emergenza  nell'erogazione di servizi essenziali per la popolazione  quali  corrente  elettrica, acqua, gas, reti di comunicazione. </a:t>
            </a:r>
          </a:p>
        </p:txBody>
      </p:sp>
    </p:spTree>
    <p:extLst>
      <p:ext uri="{BB962C8B-B14F-4D97-AF65-F5344CB8AC3E}">
        <p14:creationId xmlns:p14="http://schemas.microsoft.com/office/powerpoint/2010/main" val="52779470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83</a:t>
            </a:fld>
            <a:endParaRPr lang="en-US" dirty="0"/>
          </a:p>
        </p:txBody>
      </p:sp>
      <p:sp>
        <p:nvSpPr>
          <p:cNvPr id="4" name="CasellaDiTesto 3"/>
          <p:cNvSpPr txBox="1"/>
          <p:nvPr/>
        </p:nvSpPr>
        <p:spPr>
          <a:xfrm>
            <a:off x="684212" y="710639"/>
            <a:ext cx="8744866" cy="3785652"/>
          </a:xfrm>
          <a:prstGeom prst="rect">
            <a:avLst/>
          </a:prstGeom>
          <a:noFill/>
        </p:spPr>
        <p:txBody>
          <a:bodyPr wrap="square" rtlCol="0">
            <a:spAutoFit/>
          </a:bodyPr>
          <a:lstStyle/>
          <a:p>
            <a:r>
              <a:rPr lang="it-IT" sz="2400" dirty="0">
                <a:latin typeface="Avenir Light" panose="020B0402020203020204" pitchFamily="34" charset="0"/>
              </a:rPr>
              <a:t>PIANO DI SICUREZZA E DI </a:t>
            </a:r>
            <a:r>
              <a:rPr lang="it-IT" sz="2400" dirty="0" smtClean="0">
                <a:latin typeface="Avenir Light" panose="020B0402020203020204" pitchFamily="34" charset="0"/>
              </a:rPr>
              <a:t>COORDINAMENTO </a:t>
            </a:r>
            <a:r>
              <a:rPr lang="it-IT" sz="2400" dirty="0">
                <a:latin typeface="Avenir Light" panose="020B0402020203020204" pitchFamily="34" charset="0"/>
              </a:rPr>
              <a:t>(PSC) </a:t>
            </a:r>
            <a:endParaRPr lang="it-IT" sz="2400" dirty="0" smtClean="0">
              <a:latin typeface="Avenir Light" panose="020B0402020203020204" pitchFamily="34" charset="0"/>
            </a:endParaRPr>
          </a:p>
          <a:p>
            <a:r>
              <a:rPr lang="it-IT" sz="2400" dirty="0" smtClean="0">
                <a:latin typeface="Avenir Light" panose="020B0402020203020204" pitchFamily="34" charset="0"/>
              </a:rPr>
              <a:t>ART.100</a:t>
            </a:r>
            <a:endParaRPr lang="it-IT" sz="2400" dirty="0">
              <a:latin typeface="Avenir Light" panose="020B0402020203020204" pitchFamily="34" charset="0"/>
            </a:endParaRPr>
          </a:p>
          <a:p>
            <a:pPr algn="just"/>
            <a:endParaRPr lang="it-IT" sz="2300" dirty="0">
              <a:latin typeface="Avenir Light" panose="020B0402020203020204" pitchFamily="34" charset="0"/>
            </a:endParaRPr>
          </a:p>
          <a:p>
            <a:pPr algn="just"/>
            <a:r>
              <a:rPr lang="it-IT" sz="2300" dirty="0" smtClean="0">
                <a:latin typeface="Avenir Light" panose="020B0402020203020204" pitchFamily="34" charset="0"/>
              </a:rPr>
              <a:t>6-bis</a:t>
            </a:r>
            <a:r>
              <a:rPr lang="it-IT" sz="2300" dirty="0">
                <a:latin typeface="Avenir Light" panose="020B0402020203020204" pitchFamily="34" charset="0"/>
              </a:rPr>
              <a:t>. Il </a:t>
            </a:r>
            <a:r>
              <a:rPr lang="it-IT" sz="2300" b="1" dirty="0">
                <a:solidFill>
                  <a:srgbClr val="FFC000"/>
                </a:solidFill>
                <a:latin typeface="Avenir Light" panose="020B0402020203020204" pitchFamily="34" charset="0"/>
              </a:rPr>
              <a:t>committente o il responsabile dei  lavori</a:t>
            </a:r>
            <a:r>
              <a:rPr lang="it-IT" sz="2300" dirty="0">
                <a:latin typeface="Avenir Light" panose="020B0402020203020204" pitchFamily="34" charset="0"/>
              </a:rPr>
              <a:t>,  se  nominato, </a:t>
            </a:r>
            <a:r>
              <a:rPr lang="it-IT" sz="2300" b="1" dirty="0">
                <a:solidFill>
                  <a:srgbClr val="FFC000"/>
                </a:solidFill>
                <a:latin typeface="Avenir Light" panose="020B0402020203020204" pitchFamily="34" charset="0"/>
              </a:rPr>
              <a:t>assicura l'attuazione degli obblighi </a:t>
            </a:r>
            <a:r>
              <a:rPr lang="it-IT" sz="2300" dirty="0">
                <a:latin typeface="Avenir Light" panose="020B0402020203020204" pitchFamily="34" charset="0"/>
              </a:rPr>
              <a:t>a carico del  datore  di  lavoro dell'impresa affidataria previsti dall'articolo  97,  comma  3-bis  e 3-ter. Nel campo di applicazione del decreto  legislativo  12  aprile 2006, n. 163, e successive modificazioni, si applica l'articolo  118, comma 4, secondo periodo, del medesimo decreto legislativo. </a:t>
            </a:r>
          </a:p>
        </p:txBody>
      </p:sp>
    </p:spTree>
    <p:extLst>
      <p:ext uri="{BB962C8B-B14F-4D97-AF65-F5344CB8AC3E}">
        <p14:creationId xmlns:p14="http://schemas.microsoft.com/office/powerpoint/2010/main" val="299586727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84</a:t>
            </a:fld>
            <a:endParaRPr lang="en-US" dirty="0"/>
          </a:p>
        </p:txBody>
      </p:sp>
      <p:sp>
        <p:nvSpPr>
          <p:cNvPr id="4" name="CasellaDiTesto 3"/>
          <p:cNvSpPr txBox="1"/>
          <p:nvPr/>
        </p:nvSpPr>
        <p:spPr>
          <a:xfrm>
            <a:off x="684212" y="710639"/>
            <a:ext cx="8744866" cy="3662541"/>
          </a:xfrm>
          <a:prstGeom prst="rect">
            <a:avLst/>
          </a:prstGeom>
          <a:noFill/>
        </p:spPr>
        <p:txBody>
          <a:bodyPr wrap="square" rtlCol="0">
            <a:spAutoFit/>
          </a:bodyPr>
          <a:lstStyle/>
          <a:p>
            <a:pPr algn="just"/>
            <a:r>
              <a:rPr lang="it-IT" sz="2400" dirty="0">
                <a:latin typeface="Avenir Light" panose="020B0402020203020204" pitchFamily="34" charset="0"/>
              </a:rPr>
              <a:t>OBBLIGHI DI TRASMISSIONE ART.101</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1. Il  </a:t>
            </a:r>
            <a:r>
              <a:rPr lang="it-IT" sz="2300" b="1" dirty="0">
                <a:solidFill>
                  <a:srgbClr val="FFC000"/>
                </a:solidFill>
                <a:latin typeface="Avenir Light" panose="020B0402020203020204" pitchFamily="34" charset="0"/>
              </a:rPr>
              <a:t>committente o il responsabile dei lavori trasmette il piano di  sicurezza  e  di  coordinamento</a:t>
            </a:r>
            <a:r>
              <a:rPr lang="it-IT" sz="2300" dirty="0">
                <a:latin typeface="Avenir Light" panose="020B0402020203020204" pitchFamily="34" charset="0"/>
              </a:rPr>
              <a:t>  </a:t>
            </a:r>
            <a:r>
              <a:rPr lang="it-IT" sz="2300" b="1" dirty="0">
                <a:solidFill>
                  <a:srgbClr val="FFC000"/>
                </a:solidFill>
                <a:latin typeface="Avenir Light" panose="020B0402020203020204" pitchFamily="34" charset="0"/>
              </a:rPr>
              <a:t>a  tutte  le  imprese </a:t>
            </a:r>
            <a:r>
              <a:rPr lang="it-IT" sz="2300" dirty="0">
                <a:latin typeface="Avenir Light" panose="020B0402020203020204" pitchFamily="34" charset="0"/>
              </a:rPr>
              <a:t>invitate a presentare offerte per l'esecuzione dei lavori. In caso di appalto di opera  pubblica si considera trasmissione la messa a disposizione del piano a tutti i concorrenti alla gara di appalto</a:t>
            </a:r>
            <a:r>
              <a:rPr lang="it-IT" sz="2300" dirty="0" smtClean="0">
                <a:latin typeface="Avenir Light" panose="020B0402020203020204" pitchFamily="34" charset="0"/>
              </a:rPr>
              <a:t>.</a:t>
            </a:r>
          </a:p>
          <a:p>
            <a:pPr algn="just"/>
            <a:r>
              <a:rPr lang="it-IT" sz="2300" dirty="0" smtClean="0">
                <a:latin typeface="Avenir Light" panose="020B0402020203020204" pitchFamily="34" charset="0"/>
              </a:rPr>
              <a:t> </a:t>
            </a:r>
          </a:p>
          <a:p>
            <a:pPr algn="just"/>
            <a:r>
              <a:rPr lang="it-IT" sz="2300" dirty="0" smtClean="0">
                <a:latin typeface="Avenir Light" panose="020B0402020203020204" pitchFamily="34" charset="0"/>
              </a:rPr>
              <a:t>2. Prima </a:t>
            </a:r>
            <a:r>
              <a:rPr lang="it-IT" sz="2300" dirty="0">
                <a:latin typeface="Avenir Light" panose="020B0402020203020204" pitchFamily="34" charset="0"/>
              </a:rPr>
              <a:t>dell'inizio dei lavori </a:t>
            </a:r>
            <a:r>
              <a:rPr lang="it-IT" sz="2300" b="1" dirty="0">
                <a:solidFill>
                  <a:srgbClr val="FFC000"/>
                </a:solidFill>
                <a:latin typeface="Avenir Light" panose="020B0402020203020204" pitchFamily="34" charset="0"/>
              </a:rPr>
              <a:t>l'impresa affidataria trasmette il </a:t>
            </a:r>
            <a:r>
              <a:rPr lang="it-IT" sz="2300" b="1" dirty="0" smtClean="0">
                <a:solidFill>
                  <a:srgbClr val="FFC000"/>
                </a:solidFill>
                <a:latin typeface="Avenir Light" panose="020B0402020203020204" pitchFamily="34" charset="0"/>
              </a:rPr>
              <a:t>piano</a:t>
            </a:r>
            <a:r>
              <a:rPr lang="it-IT" sz="2300" dirty="0" smtClean="0">
                <a:latin typeface="Avenir Light" panose="020B0402020203020204" pitchFamily="34" charset="0"/>
              </a:rPr>
              <a:t> di cui al comma </a:t>
            </a:r>
            <a:r>
              <a:rPr lang="it-IT" sz="2300" dirty="0">
                <a:latin typeface="Avenir Light" panose="020B0402020203020204" pitchFamily="34" charset="0"/>
              </a:rPr>
              <a:t>1 </a:t>
            </a:r>
            <a:r>
              <a:rPr lang="it-IT" sz="2300" b="1" dirty="0" smtClean="0">
                <a:solidFill>
                  <a:srgbClr val="FFC000"/>
                </a:solidFill>
                <a:latin typeface="Avenir Light" panose="020B0402020203020204" pitchFamily="34" charset="0"/>
              </a:rPr>
              <a:t>alle </a:t>
            </a:r>
            <a:r>
              <a:rPr lang="it-IT" sz="2300" b="1" dirty="0">
                <a:solidFill>
                  <a:srgbClr val="FFC000"/>
                </a:solidFill>
                <a:latin typeface="Avenir Light" panose="020B0402020203020204" pitchFamily="34" charset="0"/>
              </a:rPr>
              <a:t>imprese esecutrici e ai lavoratori autonomi</a:t>
            </a:r>
            <a:r>
              <a:rPr lang="it-IT" sz="2300" dirty="0">
                <a:latin typeface="Avenir Light" panose="020B0402020203020204" pitchFamily="34" charset="0"/>
              </a:rPr>
              <a:t>.</a:t>
            </a:r>
          </a:p>
        </p:txBody>
      </p:sp>
    </p:spTree>
    <p:extLst>
      <p:ext uri="{BB962C8B-B14F-4D97-AF65-F5344CB8AC3E}">
        <p14:creationId xmlns:p14="http://schemas.microsoft.com/office/powerpoint/2010/main" val="414977713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85</a:t>
            </a:fld>
            <a:endParaRPr lang="en-US" dirty="0"/>
          </a:p>
        </p:txBody>
      </p:sp>
      <p:sp>
        <p:nvSpPr>
          <p:cNvPr id="4" name="CasellaDiTesto 3"/>
          <p:cNvSpPr txBox="1"/>
          <p:nvPr/>
        </p:nvSpPr>
        <p:spPr>
          <a:xfrm>
            <a:off x="684212" y="710639"/>
            <a:ext cx="8744866" cy="3416320"/>
          </a:xfrm>
          <a:prstGeom prst="rect">
            <a:avLst/>
          </a:prstGeom>
          <a:noFill/>
        </p:spPr>
        <p:txBody>
          <a:bodyPr wrap="square" rtlCol="0">
            <a:spAutoFit/>
          </a:bodyPr>
          <a:lstStyle/>
          <a:p>
            <a:pPr algn="just"/>
            <a:r>
              <a:rPr lang="it-IT" sz="2400" dirty="0">
                <a:latin typeface="Avenir Light" panose="020B0402020203020204" pitchFamily="34" charset="0"/>
              </a:rPr>
              <a:t>OBBLIGHI DI TRASMISSIONE </a:t>
            </a:r>
            <a:r>
              <a:rPr lang="it-IT" sz="2400" dirty="0" smtClean="0">
                <a:latin typeface="Avenir Light" panose="020B0402020203020204" pitchFamily="34" charset="0"/>
              </a:rPr>
              <a:t>ART.101</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3. Prima  </a:t>
            </a:r>
            <a:r>
              <a:rPr lang="it-IT" sz="2300" dirty="0">
                <a:latin typeface="Avenir Light" panose="020B0402020203020204" pitchFamily="34" charset="0"/>
              </a:rPr>
              <a:t>dell'inizio  dei  rispettivi  lavori  ciascuna  </a:t>
            </a:r>
            <a:r>
              <a:rPr lang="it-IT" sz="2300" b="1" dirty="0">
                <a:solidFill>
                  <a:srgbClr val="FFC000"/>
                </a:solidFill>
                <a:latin typeface="Avenir Light" panose="020B0402020203020204" pitchFamily="34" charset="0"/>
              </a:rPr>
              <a:t>impresa </a:t>
            </a:r>
            <a:r>
              <a:rPr lang="it-IT" sz="2300" b="1" dirty="0" smtClean="0">
                <a:solidFill>
                  <a:srgbClr val="FFC000"/>
                </a:solidFill>
                <a:latin typeface="Avenir Light" panose="020B0402020203020204" pitchFamily="34" charset="0"/>
              </a:rPr>
              <a:t>esecutrice trasmette il proprio piano operativo </a:t>
            </a:r>
            <a:r>
              <a:rPr lang="it-IT" sz="2300" b="1" dirty="0">
                <a:solidFill>
                  <a:srgbClr val="FFC000"/>
                </a:solidFill>
                <a:latin typeface="Avenir Light" panose="020B0402020203020204" pitchFamily="34" charset="0"/>
              </a:rPr>
              <a:t>di  sicurezza all'impresa  affidataria</a:t>
            </a:r>
            <a:r>
              <a:rPr lang="it-IT" sz="2300" dirty="0">
                <a:latin typeface="Avenir Light" panose="020B0402020203020204" pitchFamily="34" charset="0"/>
              </a:rPr>
              <a:t>,  la quale, previa verifica della congruenza rispetto al proprio, lo trasmette al coordinatore per l'esecuzione. I lavori  hanno  inizio  dopo </a:t>
            </a:r>
            <a:r>
              <a:rPr lang="it-IT" sz="2300" dirty="0" smtClean="0">
                <a:latin typeface="Avenir Light" panose="020B0402020203020204" pitchFamily="34" charset="0"/>
              </a:rPr>
              <a:t>l'esito positivo </a:t>
            </a:r>
            <a:r>
              <a:rPr lang="it-IT" sz="2300" dirty="0">
                <a:latin typeface="Avenir Light" panose="020B0402020203020204" pitchFamily="34" charset="0"/>
              </a:rPr>
              <a:t>delle </a:t>
            </a:r>
            <a:r>
              <a:rPr lang="it-IT" sz="2300" dirty="0" smtClean="0">
                <a:latin typeface="Avenir Light" panose="020B0402020203020204" pitchFamily="34" charset="0"/>
              </a:rPr>
              <a:t>suddette verifiche </a:t>
            </a:r>
            <a:r>
              <a:rPr lang="it-IT" sz="2300" dirty="0">
                <a:latin typeface="Avenir Light" panose="020B0402020203020204" pitchFamily="34" charset="0"/>
              </a:rPr>
              <a:t>che </a:t>
            </a:r>
            <a:r>
              <a:rPr lang="it-IT" sz="2300" dirty="0" smtClean="0">
                <a:latin typeface="Avenir Light" panose="020B0402020203020204" pitchFamily="34" charset="0"/>
              </a:rPr>
              <a:t>sono  </a:t>
            </a:r>
            <a:r>
              <a:rPr lang="it-IT" sz="2300" dirty="0">
                <a:latin typeface="Avenir Light" panose="020B0402020203020204" pitchFamily="34" charset="0"/>
              </a:rPr>
              <a:t>effettuate </a:t>
            </a:r>
            <a:r>
              <a:rPr lang="it-IT" sz="2300" dirty="0" smtClean="0">
                <a:latin typeface="Avenir Light" panose="020B0402020203020204" pitchFamily="34" charset="0"/>
              </a:rPr>
              <a:t>tempestivamente </a:t>
            </a:r>
            <a:r>
              <a:rPr lang="it-IT" sz="2300" dirty="0">
                <a:latin typeface="Avenir Light" panose="020B0402020203020204" pitchFamily="34" charset="0"/>
              </a:rPr>
              <a:t>e comunque non oltre 15 giorni dall'avvenuta ricezione.</a:t>
            </a:r>
          </a:p>
        </p:txBody>
      </p:sp>
    </p:spTree>
    <p:extLst>
      <p:ext uri="{BB962C8B-B14F-4D97-AF65-F5344CB8AC3E}">
        <p14:creationId xmlns:p14="http://schemas.microsoft.com/office/powerpoint/2010/main" val="383889767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86</a:t>
            </a:fld>
            <a:endParaRPr lang="en-US" dirty="0"/>
          </a:p>
        </p:txBody>
      </p:sp>
      <p:sp>
        <p:nvSpPr>
          <p:cNvPr id="4" name="CasellaDiTesto 3"/>
          <p:cNvSpPr txBox="1"/>
          <p:nvPr/>
        </p:nvSpPr>
        <p:spPr>
          <a:xfrm>
            <a:off x="684212" y="710639"/>
            <a:ext cx="8744866" cy="3677930"/>
          </a:xfrm>
          <a:prstGeom prst="rect">
            <a:avLst/>
          </a:prstGeom>
          <a:noFill/>
        </p:spPr>
        <p:txBody>
          <a:bodyPr wrap="square" rtlCol="0">
            <a:spAutoFit/>
          </a:bodyPr>
          <a:lstStyle/>
          <a:p>
            <a:pPr algn="just"/>
            <a:r>
              <a:rPr lang="it-IT" sz="2400" dirty="0">
                <a:latin typeface="Avenir Light" panose="020B0402020203020204" pitchFamily="34" charset="0"/>
              </a:rPr>
              <a:t>CONSULTAZIONE DEI RAPPRESENTANTI PER LA SICUREZZA ART.102</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1</a:t>
            </a:r>
            <a:r>
              <a:rPr lang="it-IT" sz="2300" dirty="0">
                <a:latin typeface="Avenir Light" panose="020B0402020203020204" pitchFamily="34" charset="0"/>
              </a:rPr>
              <a:t>. </a:t>
            </a:r>
            <a:r>
              <a:rPr lang="it-IT" sz="2300" dirty="0" smtClean="0">
                <a:latin typeface="Avenir Light" panose="020B0402020203020204" pitchFamily="34" charset="0"/>
              </a:rPr>
              <a:t>Prima   dell'accettazione  </a:t>
            </a:r>
            <a:r>
              <a:rPr lang="it-IT" sz="2300" dirty="0">
                <a:latin typeface="Avenir Light" panose="020B0402020203020204" pitchFamily="34" charset="0"/>
              </a:rPr>
              <a:t>del  </a:t>
            </a:r>
            <a:r>
              <a:rPr lang="it-IT" sz="2300" dirty="0" smtClean="0">
                <a:latin typeface="Avenir Light" panose="020B0402020203020204" pitchFamily="34" charset="0"/>
              </a:rPr>
              <a:t>piano di  </a:t>
            </a:r>
            <a:r>
              <a:rPr lang="it-IT" sz="2300" dirty="0">
                <a:latin typeface="Avenir Light" panose="020B0402020203020204" pitchFamily="34" charset="0"/>
              </a:rPr>
              <a:t>sicurezza  e  di coordinamento di cui all'articolo 100 e delle modifiche significative apportate  allo  stesso,  </a:t>
            </a:r>
            <a:r>
              <a:rPr lang="it-IT" sz="2300" b="1" dirty="0">
                <a:solidFill>
                  <a:srgbClr val="FFC000"/>
                </a:solidFill>
                <a:latin typeface="Avenir Light" panose="020B0402020203020204" pitchFamily="34" charset="0"/>
              </a:rPr>
              <a:t>il </a:t>
            </a:r>
            <a:r>
              <a:rPr lang="it-IT" sz="2300" b="1" dirty="0" smtClean="0">
                <a:solidFill>
                  <a:srgbClr val="FFC000"/>
                </a:solidFill>
                <a:latin typeface="Avenir Light" panose="020B0402020203020204" pitchFamily="34" charset="0"/>
              </a:rPr>
              <a:t>datore  </a:t>
            </a:r>
            <a:r>
              <a:rPr lang="it-IT" sz="2300" b="1" dirty="0">
                <a:solidFill>
                  <a:srgbClr val="FFC000"/>
                </a:solidFill>
                <a:latin typeface="Avenir Light" panose="020B0402020203020204" pitchFamily="34" charset="0"/>
              </a:rPr>
              <a:t>di  lavoro  di ciascuna impresa esecutrice consulta il rappresentante dei lavoratori per la sicurezza e </a:t>
            </a:r>
            <a:r>
              <a:rPr lang="it-IT" sz="2300" b="1" dirty="0" smtClean="0">
                <a:solidFill>
                  <a:srgbClr val="FFC000"/>
                </a:solidFill>
                <a:latin typeface="Avenir Light" panose="020B0402020203020204" pitchFamily="34" charset="0"/>
              </a:rPr>
              <a:t>gli fornisce eventuali  </a:t>
            </a:r>
            <a:r>
              <a:rPr lang="it-IT" sz="2300" b="1" dirty="0">
                <a:solidFill>
                  <a:srgbClr val="FFC000"/>
                </a:solidFill>
                <a:latin typeface="Avenir Light" panose="020B0402020203020204" pitchFamily="34" charset="0"/>
              </a:rPr>
              <a:t>chiarimenti </a:t>
            </a:r>
            <a:r>
              <a:rPr lang="it-IT" sz="2300" b="1" dirty="0" smtClean="0">
                <a:solidFill>
                  <a:srgbClr val="FFC000"/>
                </a:solidFill>
                <a:latin typeface="Avenir Light" panose="020B0402020203020204" pitchFamily="34" charset="0"/>
              </a:rPr>
              <a:t>sul </a:t>
            </a:r>
            <a:r>
              <a:rPr lang="it-IT" sz="2300" b="1" dirty="0">
                <a:solidFill>
                  <a:srgbClr val="FFC000"/>
                </a:solidFill>
                <a:latin typeface="Avenir Light" panose="020B0402020203020204" pitchFamily="34" charset="0"/>
              </a:rPr>
              <a:t>contenuto del piano</a:t>
            </a:r>
            <a:r>
              <a:rPr lang="it-IT" sz="2300" dirty="0">
                <a:latin typeface="Avenir Light" panose="020B0402020203020204" pitchFamily="34" charset="0"/>
              </a:rPr>
              <a:t>. Il rappresentante  dei  lavoratori </a:t>
            </a:r>
            <a:r>
              <a:rPr lang="it-IT" sz="2300" dirty="0" smtClean="0">
                <a:latin typeface="Avenir Light" panose="020B0402020203020204" pitchFamily="34" charset="0"/>
              </a:rPr>
              <a:t>per la sicurezza ha facoltà di </a:t>
            </a:r>
            <a:r>
              <a:rPr lang="it-IT" sz="2300" dirty="0">
                <a:latin typeface="Avenir Light" panose="020B0402020203020204" pitchFamily="34" charset="0"/>
              </a:rPr>
              <a:t>formulare proposte al riguardo. </a:t>
            </a:r>
          </a:p>
        </p:txBody>
      </p:sp>
    </p:spTree>
    <p:extLst>
      <p:ext uri="{BB962C8B-B14F-4D97-AF65-F5344CB8AC3E}">
        <p14:creationId xmlns:p14="http://schemas.microsoft.com/office/powerpoint/2010/main" val="377049925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87</a:t>
            </a:fld>
            <a:endParaRPr lang="en-US" dirty="0"/>
          </a:p>
        </p:txBody>
      </p:sp>
      <p:sp>
        <p:nvSpPr>
          <p:cNvPr id="4" name="CasellaDiTesto 3"/>
          <p:cNvSpPr txBox="1"/>
          <p:nvPr/>
        </p:nvSpPr>
        <p:spPr>
          <a:xfrm>
            <a:off x="684212" y="710639"/>
            <a:ext cx="8744866" cy="3477875"/>
          </a:xfrm>
          <a:prstGeom prst="rect">
            <a:avLst/>
          </a:prstGeom>
          <a:noFill/>
        </p:spPr>
        <p:txBody>
          <a:bodyPr wrap="square" rtlCol="0">
            <a:spAutoFit/>
          </a:bodyPr>
          <a:lstStyle/>
          <a:p>
            <a:pPr algn="just"/>
            <a:r>
              <a:rPr lang="it-IT" sz="2400" b="1" dirty="0">
                <a:solidFill>
                  <a:srgbClr val="FFC000"/>
                </a:solidFill>
                <a:latin typeface="Avenir Light" panose="020B0402020203020204" pitchFamily="34" charset="0"/>
              </a:rPr>
              <a:t>Art. </a:t>
            </a:r>
            <a:r>
              <a:rPr lang="it-IT" sz="2400" b="1" dirty="0" smtClean="0">
                <a:solidFill>
                  <a:srgbClr val="FFC000"/>
                </a:solidFill>
                <a:latin typeface="Avenir Light" panose="020B0402020203020204" pitchFamily="34" charset="0"/>
              </a:rPr>
              <a:t>103.</a:t>
            </a:r>
          </a:p>
          <a:p>
            <a:pPr algn="just"/>
            <a:endParaRPr lang="it-IT" sz="2400" b="1" dirty="0">
              <a:solidFill>
                <a:srgbClr val="FFC000"/>
              </a:solidFill>
              <a:latin typeface="Avenir Light" panose="020B0402020203020204" pitchFamily="34" charset="0"/>
            </a:endParaRPr>
          </a:p>
          <a:p>
            <a:pPr algn="just"/>
            <a:r>
              <a:rPr lang="it-IT" sz="2400" b="1" dirty="0">
                <a:solidFill>
                  <a:srgbClr val="FFC000"/>
                </a:solidFill>
                <a:latin typeface="Avenir Light" panose="020B0402020203020204" pitchFamily="34" charset="0"/>
              </a:rPr>
              <a:t>((</a:t>
            </a:r>
            <a:r>
              <a:rPr lang="it-IT" sz="2400" b="1" dirty="0" smtClean="0">
                <a:solidFill>
                  <a:srgbClr val="FFC000"/>
                </a:solidFill>
                <a:latin typeface="Avenir Light" panose="020B0402020203020204" pitchFamily="34" charset="0"/>
              </a:rPr>
              <a:t>ARTICOLO ABROGATO </a:t>
            </a:r>
            <a:r>
              <a:rPr lang="it-IT" sz="2400" b="1" dirty="0">
                <a:solidFill>
                  <a:srgbClr val="FFC000"/>
                </a:solidFill>
                <a:latin typeface="Avenir Light" panose="020B0402020203020204" pitchFamily="34" charset="0"/>
              </a:rPr>
              <a:t>DAL D.LGS. 3 AGOSTO 2009, N.106</a:t>
            </a:r>
            <a:r>
              <a:rPr lang="it-IT" sz="2400" b="1" dirty="0" smtClean="0">
                <a:solidFill>
                  <a:srgbClr val="FFC000"/>
                </a:solidFill>
                <a:latin typeface="Avenir Light" panose="020B0402020203020204" pitchFamily="34" charset="0"/>
              </a:rPr>
              <a:t>))</a:t>
            </a:r>
          </a:p>
          <a:p>
            <a:pPr algn="just"/>
            <a:endParaRPr lang="it-IT" sz="2400" b="1" dirty="0">
              <a:solidFill>
                <a:srgbClr val="FFC000"/>
              </a:solidFill>
              <a:latin typeface="Avenir Light" panose="020B0402020203020204" pitchFamily="34" charset="0"/>
            </a:endParaRPr>
          </a:p>
          <a:p>
            <a:pPr algn="ctr"/>
            <a:r>
              <a:rPr lang="it-IT" sz="2000" dirty="0"/>
              <a:t>ART. 106 </a:t>
            </a:r>
            <a:endParaRPr lang="it-IT" sz="2000" dirty="0" smtClean="0"/>
          </a:p>
          <a:p>
            <a:pPr algn="ctr"/>
            <a:r>
              <a:rPr lang="it-IT" sz="2000" dirty="0" smtClean="0"/>
              <a:t>(</a:t>
            </a:r>
            <a:r>
              <a:rPr lang="it-IT" sz="2000" dirty="0"/>
              <a:t>Modifiche all'articolo 217 del decreto legislativo 9 aprile 2008, n. 81</a:t>
            </a:r>
            <a:r>
              <a:rPr lang="it-IT" sz="2000" dirty="0" smtClean="0"/>
              <a:t>)</a:t>
            </a:r>
          </a:p>
          <a:p>
            <a:pPr algn="ctr"/>
            <a:r>
              <a:rPr lang="it-IT" sz="2000" dirty="0" smtClean="0"/>
              <a:t> </a:t>
            </a:r>
          </a:p>
          <a:p>
            <a:pPr algn="ctr"/>
            <a:r>
              <a:rPr lang="it-IT" sz="2000" dirty="0" smtClean="0"/>
              <a:t>1</a:t>
            </a:r>
            <a:r>
              <a:rPr lang="it-IT" sz="2000" dirty="0"/>
              <a:t>. All'articolo 217, comma 2, del decreto, le parole: "di azione" sono sostituite dalle seguenti: "limite di esposizione".</a:t>
            </a:r>
          </a:p>
          <a:p>
            <a:pPr algn="just"/>
            <a:r>
              <a:rPr lang="it-IT" sz="2400" b="1" dirty="0" smtClean="0">
                <a:solidFill>
                  <a:srgbClr val="FFC000"/>
                </a:solidFill>
                <a:latin typeface="Avenir Light" panose="020B0402020203020204" pitchFamily="34" charset="0"/>
              </a:rPr>
              <a:t> </a:t>
            </a:r>
            <a:endParaRPr lang="it-IT" sz="2400" b="1" dirty="0">
              <a:solidFill>
                <a:srgbClr val="FFC000"/>
              </a:solidFill>
              <a:latin typeface="Avenir Light" panose="020B0402020203020204" pitchFamily="34" charset="0"/>
            </a:endParaRPr>
          </a:p>
        </p:txBody>
      </p:sp>
    </p:spTree>
    <p:extLst>
      <p:ext uri="{BB962C8B-B14F-4D97-AF65-F5344CB8AC3E}">
        <p14:creationId xmlns:p14="http://schemas.microsoft.com/office/powerpoint/2010/main" val="16994345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88</a:t>
            </a:fld>
            <a:endParaRPr lang="en-US" dirty="0"/>
          </a:p>
        </p:txBody>
      </p:sp>
      <p:sp>
        <p:nvSpPr>
          <p:cNvPr id="4" name="CasellaDiTesto 3"/>
          <p:cNvSpPr txBox="1"/>
          <p:nvPr/>
        </p:nvSpPr>
        <p:spPr>
          <a:xfrm>
            <a:off x="684212" y="710639"/>
            <a:ext cx="8744866" cy="3046988"/>
          </a:xfrm>
          <a:prstGeom prst="rect">
            <a:avLst/>
          </a:prstGeom>
          <a:noFill/>
        </p:spPr>
        <p:txBody>
          <a:bodyPr wrap="square" rtlCol="0">
            <a:spAutoFit/>
          </a:bodyPr>
          <a:lstStyle/>
          <a:p>
            <a:pPr algn="just"/>
            <a:r>
              <a:rPr lang="it-IT" sz="2400" dirty="0">
                <a:latin typeface="Avenir Light" panose="020B0402020203020204" pitchFamily="34" charset="0"/>
              </a:rPr>
              <a:t>MODALITÀ ATTUATIVE DI PARTICOLARI OBBLIGHI </a:t>
            </a:r>
          </a:p>
          <a:p>
            <a:pPr algn="just"/>
            <a:r>
              <a:rPr lang="it-IT" sz="2400" dirty="0">
                <a:latin typeface="Avenir Light" panose="020B0402020203020204" pitchFamily="34" charset="0"/>
              </a:rPr>
              <a:t>ART.104</a:t>
            </a:r>
          </a:p>
          <a:p>
            <a:pPr algn="just"/>
            <a:endParaRPr lang="it-IT" sz="2300" dirty="0">
              <a:latin typeface="Avenir Light" panose="020B0402020203020204" pitchFamily="34" charset="0"/>
            </a:endParaRPr>
          </a:p>
          <a:p>
            <a:pPr algn="just"/>
            <a:r>
              <a:rPr lang="it-IT" sz="2300" dirty="0" smtClean="0">
                <a:latin typeface="Avenir Light" panose="020B0402020203020204" pitchFamily="34" charset="0"/>
              </a:rPr>
              <a:t>1</a:t>
            </a:r>
            <a:r>
              <a:rPr lang="it-IT" sz="2300" dirty="0">
                <a:latin typeface="Avenir Light" panose="020B0402020203020204" pitchFamily="34" charset="0"/>
              </a:rPr>
              <a:t>. Nei </a:t>
            </a:r>
            <a:r>
              <a:rPr lang="it-IT" sz="2300" dirty="0">
                <a:solidFill>
                  <a:srgbClr val="FFC000"/>
                </a:solidFill>
                <a:latin typeface="Avenir Light" panose="020B0402020203020204" pitchFamily="34" charset="0"/>
              </a:rPr>
              <a:t>cantieri</a:t>
            </a:r>
            <a:r>
              <a:rPr lang="it-IT" sz="2300" dirty="0">
                <a:latin typeface="Avenir Light" panose="020B0402020203020204" pitchFamily="34" charset="0"/>
              </a:rPr>
              <a:t> la cui </a:t>
            </a:r>
            <a:r>
              <a:rPr lang="it-IT" sz="2300" dirty="0">
                <a:solidFill>
                  <a:srgbClr val="FFC000"/>
                </a:solidFill>
                <a:latin typeface="Avenir Light" panose="020B0402020203020204" pitchFamily="34" charset="0"/>
              </a:rPr>
              <a:t>durata</a:t>
            </a:r>
            <a:r>
              <a:rPr lang="it-IT" sz="2300" dirty="0">
                <a:latin typeface="Avenir Light" panose="020B0402020203020204" pitchFamily="34" charset="0"/>
              </a:rPr>
              <a:t> presunta dei lavori </a:t>
            </a:r>
            <a:r>
              <a:rPr lang="it-IT" sz="2300" dirty="0" smtClean="0">
                <a:latin typeface="Avenir Light" panose="020B0402020203020204" pitchFamily="34" charset="0"/>
              </a:rPr>
              <a:t>è  </a:t>
            </a:r>
            <a:r>
              <a:rPr lang="it-IT" sz="2300" dirty="0">
                <a:solidFill>
                  <a:srgbClr val="FFC000"/>
                </a:solidFill>
                <a:latin typeface="Avenir Light" panose="020B0402020203020204" pitchFamily="34" charset="0"/>
              </a:rPr>
              <a:t>inferiore  ai duecento </a:t>
            </a:r>
            <a:r>
              <a:rPr lang="it-IT" sz="2300" dirty="0" smtClean="0">
                <a:solidFill>
                  <a:srgbClr val="FFC000"/>
                </a:solidFill>
                <a:latin typeface="Avenir Light" panose="020B0402020203020204" pitchFamily="34" charset="0"/>
              </a:rPr>
              <a:t>giorni lavorativi</a:t>
            </a:r>
            <a:r>
              <a:rPr lang="it-IT" sz="2300" dirty="0">
                <a:latin typeface="Avenir Light" panose="020B0402020203020204" pitchFamily="34" charset="0"/>
              </a:rPr>
              <a:t>, </a:t>
            </a:r>
            <a:r>
              <a:rPr lang="it-IT" sz="2300" dirty="0" smtClean="0">
                <a:latin typeface="Avenir Light" panose="020B0402020203020204" pitchFamily="34" charset="0"/>
              </a:rPr>
              <a:t>l'adempimento di quanto   </a:t>
            </a:r>
            <a:r>
              <a:rPr lang="it-IT" sz="2300" dirty="0" smtClean="0">
                <a:solidFill>
                  <a:srgbClr val="FFC000"/>
                </a:solidFill>
                <a:latin typeface="Avenir Light" panose="020B0402020203020204" pitchFamily="34" charset="0"/>
              </a:rPr>
              <a:t>previsto dall'articolo 102 </a:t>
            </a:r>
            <a:r>
              <a:rPr lang="it-IT" sz="2300" dirty="0">
                <a:solidFill>
                  <a:srgbClr val="FFC000"/>
                </a:solidFill>
                <a:latin typeface="Avenir Light" panose="020B0402020203020204" pitchFamily="34" charset="0"/>
              </a:rPr>
              <a:t>costituisce assolvimento dell'obbligo </a:t>
            </a:r>
            <a:r>
              <a:rPr lang="it-IT" sz="2300" dirty="0" smtClean="0">
                <a:solidFill>
                  <a:srgbClr val="FFC000"/>
                </a:solidFill>
                <a:latin typeface="Avenir Light" panose="020B0402020203020204" pitchFamily="34" charset="0"/>
              </a:rPr>
              <a:t>di riunione di </a:t>
            </a:r>
            <a:r>
              <a:rPr lang="it-IT" sz="2300" dirty="0">
                <a:solidFill>
                  <a:srgbClr val="FFC000"/>
                </a:solidFill>
                <a:latin typeface="Avenir Light" panose="020B0402020203020204" pitchFamily="34" charset="0"/>
              </a:rPr>
              <a:t>cui all'articolo 35, salvo motivata richiesta  del  rappresentante dei lavoratori per la sicurezza</a:t>
            </a:r>
            <a:r>
              <a:rPr lang="it-IT" sz="2300" dirty="0">
                <a:latin typeface="Avenir Light" panose="020B0402020203020204" pitchFamily="34" charset="0"/>
              </a:rPr>
              <a:t>.</a:t>
            </a:r>
          </a:p>
        </p:txBody>
      </p:sp>
    </p:spTree>
    <p:extLst>
      <p:ext uri="{BB962C8B-B14F-4D97-AF65-F5344CB8AC3E}">
        <p14:creationId xmlns:p14="http://schemas.microsoft.com/office/powerpoint/2010/main" val="287529335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89</a:t>
            </a:fld>
            <a:endParaRPr lang="en-US" dirty="0"/>
          </a:p>
        </p:txBody>
      </p:sp>
      <p:sp>
        <p:nvSpPr>
          <p:cNvPr id="4" name="CasellaDiTesto 3"/>
          <p:cNvSpPr txBox="1"/>
          <p:nvPr/>
        </p:nvSpPr>
        <p:spPr>
          <a:xfrm>
            <a:off x="684212" y="710639"/>
            <a:ext cx="8744866" cy="5093702"/>
          </a:xfrm>
          <a:prstGeom prst="rect">
            <a:avLst/>
          </a:prstGeom>
          <a:noFill/>
        </p:spPr>
        <p:txBody>
          <a:bodyPr wrap="square" rtlCol="0">
            <a:spAutoFit/>
          </a:bodyPr>
          <a:lstStyle/>
          <a:p>
            <a:pPr algn="just"/>
            <a:r>
              <a:rPr lang="it-IT" sz="2400" dirty="0">
                <a:latin typeface="Avenir Light" panose="020B0402020203020204" pitchFamily="34" charset="0"/>
              </a:rPr>
              <a:t>MODALITÀ ATTUATIVE DI PARTICOLARI OBBLIGHI </a:t>
            </a:r>
          </a:p>
          <a:p>
            <a:pPr algn="just"/>
            <a:r>
              <a:rPr lang="it-IT" sz="2400" dirty="0">
                <a:latin typeface="Avenir Light" panose="020B0402020203020204" pitchFamily="34" charset="0"/>
              </a:rPr>
              <a:t>ART.104</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2</a:t>
            </a:r>
            <a:r>
              <a:rPr lang="it-IT" sz="2300" dirty="0">
                <a:latin typeface="Avenir Light" panose="020B0402020203020204" pitchFamily="34" charset="0"/>
              </a:rPr>
              <a:t>. Nei </a:t>
            </a:r>
            <a:r>
              <a:rPr lang="it-IT" sz="2300" dirty="0">
                <a:solidFill>
                  <a:srgbClr val="FFC000"/>
                </a:solidFill>
                <a:latin typeface="Avenir Light" panose="020B0402020203020204" pitchFamily="34" charset="0"/>
              </a:rPr>
              <a:t>cantieri</a:t>
            </a:r>
            <a:r>
              <a:rPr lang="it-IT" sz="2300" dirty="0">
                <a:latin typeface="Avenir Light" panose="020B0402020203020204" pitchFamily="34" charset="0"/>
              </a:rPr>
              <a:t> la cui </a:t>
            </a:r>
            <a:r>
              <a:rPr lang="it-IT" sz="2300" dirty="0">
                <a:solidFill>
                  <a:srgbClr val="FFC000"/>
                </a:solidFill>
                <a:latin typeface="Avenir Light" panose="020B0402020203020204" pitchFamily="34" charset="0"/>
              </a:rPr>
              <a:t>durata</a:t>
            </a:r>
            <a:r>
              <a:rPr lang="it-IT" sz="2300" dirty="0">
                <a:latin typeface="Avenir Light" panose="020B0402020203020204" pitchFamily="34" charset="0"/>
              </a:rPr>
              <a:t> presunta dei lavori </a:t>
            </a:r>
            <a:r>
              <a:rPr lang="it-IT" sz="2300" dirty="0" smtClean="0">
                <a:latin typeface="Avenir Light" panose="020B0402020203020204" pitchFamily="34" charset="0"/>
              </a:rPr>
              <a:t>è  </a:t>
            </a:r>
            <a:r>
              <a:rPr lang="it-IT" sz="2300" dirty="0">
                <a:solidFill>
                  <a:srgbClr val="FFC000"/>
                </a:solidFill>
                <a:latin typeface="Avenir Light" panose="020B0402020203020204" pitchFamily="34" charset="0"/>
              </a:rPr>
              <a:t>inferiore</a:t>
            </a:r>
            <a:r>
              <a:rPr lang="it-IT" sz="2300" dirty="0">
                <a:latin typeface="Avenir Light" panose="020B0402020203020204" pitchFamily="34" charset="0"/>
              </a:rPr>
              <a:t>  ai </a:t>
            </a:r>
            <a:r>
              <a:rPr lang="it-IT" sz="2300" dirty="0">
                <a:solidFill>
                  <a:srgbClr val="FFC000"/>
                </a:solidFill>
                <a:latin typeface="Avenir Light" panose="020B0402020203020204" pitchFamily="34" charset="0"/>
              </a:rPr>
              <a:t>200 </a:t>
            </a:r>
            <a:r>
              <a:rPr lang="it-IT" sz="2300" dirty="0">
                <a:latin typeface="Avenir Light" panose="020B0402020203020204" pitchFamily="34" charset="0"/>
              </a:rPr>
              <a:t>giorni lavorativi, e ove </a:t>
            </a:r>
            <a:r>
              <a:rPr lang="it-IT" sz="2300" dirty="0">
                <a:solidFill>
                  <a:srgbClr val="FFC000"/>
                </a:solidFill>
                <a:latin typeface="Avenir Light" panose="020B0402020203020204" pitchFamily="34" charset="0"/>
              </a:rPr>
              <a:t>sia prevista la  sorveglianza  sanitaria </a:t>
            </a:r>
            <a:r>
              <a:rPr lang="it-IT" sz="2300" dirty="0">
                <a:latin typeface="Avenir Light" panose="020B0402020203020204" pitchFamily="34" charset="0"/>
              </a:rPr>
              <a:t>di cui all'articolo 41, </a:t>
            </a:r>
            <a:r>
              <a:rPr lang="it-IT" sz="2300" dirty="0" smtClean="0">
                <a:latin typeface="Avenir Light" panose="020B0402020203020204" pitchFamily="34" charset="0"/>
              </a:rPr>
              <a:t>la visita </a:t>
            </a:r>
            <a:r>
              <a:rPr lang="it-IT" sz="2300" dirty="0">
                <a:latin typeface="Avenir Light" panose="020B0402020203020204" pitchFamily="34" charset="0"/>
              </a:rPr>
              <a:t>del medico competente agli ambienti di lavoro in cantieri aventi caratteristiche analoghe a  quelli  </a:t>
            </a:r>
            <a:r>
              <a:rPr lang="it-IT" sz="2300" dirty="0" smtClean="0">
                <a:latin typeface="Avenir Light" panose="020B0402020203020204" pitchFamily="34" charset="0"/>
              </a:rPr>
              <a:t>già </a:t>
            </a:r>
            <a:r>
              <a:rPr lang="it-IT" sz="2300" dirty="0">
                <a:latin typeface="Avenir Light" panose="020B0402020203020204" pitchFamily="34" charset="0"/>
              </a:rPr>
              <a:t>visitati dallo  stesso  medico  competente  e  gestiti  dalle  stesse imprese, </a:t>
            </a:r>
            <a:r>
              <a:rPr lang="it-IT" sz="2300" dirty="0" smtClean="0">
                <a:latin typeface="Avenir Light" panose="020B0402020203020204" pitchFamily="34" charset="0"/>
              </a:rPr>
              <a:t>è </a:t>
            </a:r>
            <a:r>
              <a:rPr lang="it-IT" sz="2300" dirty="0">
                <a:latin typeface="Avenir Light" panose="020B0402020203020204" pitchFamily="34" charset="0"/>
              </a:rPr>
              <a:t>sostituita o integrata, a giudizio del medico competente, con </a:t>
            </a:r>
            <a:r>
              <a:rPr lang="it-IT" sz="2300" dirty="0">
                <a:solidFill>
                  <a:srgbClr val="FFC000"/>
                </a:solidFill>
                <a:latin typeface="Avenir Light" panose="020B0402020203020204" pitchFamily="34" charset="0"/>
              </a:rPr>
              <a:t>l'esame di  piani  di  sicurezza  relativi </a:t>
            </a:r>
            <a:r>
              <a:rPr lang="it-IT" sz="2300" dirty="0" smtClean="0">
                <a:solidFill>
                  <a:srgbClr val="FFC000"/>
                </a:solidFill>
                <a:latin typeface="Avenir Light" panose="020B0402020203020204" pitchFamily="34" charset="0"/>
              </a:rPr>
              <a:t>ai  </a:t>
            </a:r>
            <a:r>
              <a:rPr lang="it-IT" sz="2300" dirty="0">
                <a:solidFill>
                  <a:srgbClr val="FFC000"/>
                </a:solidFill>
                <a:latin typeface="Avenir Light" panose="020B0402020203020204" pitchFamily="34" charset="0"/>
              </a:rPr>
              <a:t>cantieri  in  cui svolgono </a:t>
            </a:r>
            <a:r>
              <a:rPr lang="it-IT" sz="2300" dirty="0" smtClean="0">
                <a:solidFill>
                  <a:srgbClr val="FFC000"/>
                </a:solidFill>
                <a:latin typeface="Avenir Light" panose="020B0402020203020204" pitchFamily="34" charset="0"/>
              </a:rPr>
              <a:t>la loro  attività  </a:t>
            </a:r>
            <a:r>
              <a:rPr lang="it-IT" sz="2300" dirty="0">
                <a:solidFill>
                  <a:srgbClr val="FFC000"/>
                </a:solidFill>
                <a:latin typeface="Avenir Light" panose="020B0402020203020204" pitchFamily="34" charset="0"/>
              </a:rPr>
              <a:t>i </a:t>
            </a:r>
            <a:r>
              <a:rPr lang="it-IT" sz="2300" dirty="0" smtClean="0">
                <a:solidFill>
                  <a:srgbClr val="FFC000"/>
                </a:solidFill>
                <a:latin typeface="Avenir Light" panose="020B0402020203020204" pitchFamily="34" charset="0"/>
              </a:rPr>
              <a:t>lavoratori soggetti alla   </a:t>
            </a:r>
            <a:r>
              <a:rPr lang="it-IT" sz="2300" dirty="0">
                <a:solidFill>
                  <a:srgbClr val="FFC000"/>
                </a:solidFill>
                <a:latin typeface="Avenir Light" panose="020B0402020203020204" pitchFamily="34" charset="0"/>
              </a:rPr>
              <a:t>sua sorveglianza. Il medico competente visita almeno una  volta  all'anno l'ambiente di lavoro </a:t>
            </a:r>
            <a:r>
              <a:rPr lang="it-IT" sz="2300" dirty="0">
                <a:latin typeface="Avenir Light" panose="020B0402020203020204" pitchFamily="34" charset="0"/>
              </a:rPr>
              <a:t>in cui svolgono la loro </a:t>
            </a:r>
            <a:r>
              <a:rPr lang="it-IT" sz="2300" dirty="0" smtClean="0">
                <a:latin typeface="Avenir Light" panose="020B0402020203020204" pitchFamily="34" charset="0"/>
              </a:rPr>
              <a:t>attività  </a:t>
            </a:r>
            <a:r>
              <a:rPr lang="it-IT" sz="2300" dirty="0">
                <a:latin typeface="Avenir Light" panose="020B0402020203020204" pitchFamily="34" charset="0"/>
              </a:rPr>
              <a:t>i  lavoratori soggetti alla sua sorveglianza. </a:t>
            </a:r>
          </a:p>
        </p:txBody>
      </p:sp>
    </p:spTree>
    <p:extLst>
      <p:ext uri="{BB962C8B-B14F-4D97-AF65-F5344CB8AC3E}">
        <p14:creationId xmlns:p14="http://schemas.microsoft.com/office/powerpoint/2010/main" val="3761042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86866" y="3390003"/>
            <a:ext cx="4189207"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9</a:t>
            </a:fld>
            <a:endParaRPr lang="en-US" dirty="0"/>
          </a:p>
        </p:txBody>
      </p:sp>
      <p:sp>
        <p:nvSpPr>
          <p:cNvPr id="4" name="CasellaDiTesto 3"/>
          <p:cNvSpPr txBox="1"/>
          <p:nvPr/>
        </p:nvSpPr>
        <p:spPr>
          <a:xfrm>
            <a:off x="684212" y="710639"/>
            <a:ext cx="8744866" cy="4893647"/>
          </a:xfrm>
          <a:prstGeom prst="rect">
            <a:avLst/>
          </a:prstGeom>
          <a:noFill/>
        </p:spPr>
        <p:txBody>
          <a:bodyPr wrap="square" rtlCol="0">
            <a:spAutoFit/>
          </a:bodyPr>
          <a:lstStyle/>
          <a:p>
            <a:r>
              <a:rPr lang="it-IT" sz="2400" dirty="0">
                <a:latin typeface="Avenir Light" panose="020B0402020203020204" pitchFamily="34" charset="0"/>
              </a:rPr>
              <a:t>CAMPO DI APPLICAZIONE ART.88</a:t>
            </a:r>
          </a:p>
          <a:p>
            <a:endParaRPr lang="it-IT" sz="2400" dirty="0" smtClean="0">
              <a:latin typeface="Avenir Light" panose="020B0402020203020204" pitchFamily="34" charset="0"/>
            </a:endParaRPr>
          </a:p>
          <a:p>
            <a:r>
              <a:rPr lang="it-IT" sz="2400" b="1" dirty="0">
                <a:solidFill>
                  <a:srgbClr val="FFC000"/>
                </a:solidFill>
                <a:latin typeface="Avenir Light" panose="020B0402020203020204" pitchFamily="34" charset="0"/>
              </a:rPr>
              <a:t>Categorie escluse </a:t>
            </a:r>
          </a:p>
          <a:p>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a:t>
            </a:r>
            <a:r>
              <a:rPr lang="it-IT" sz="2300" dirty="0">
                <a:latin typeface="Avenir Light" panose="020B0402020203020204" pitchFamily="34" charset="0"/>
              </a:rPr>
              <a:t>2-bis. Le disposizioni di cui al  presente  titolo  si  applicano agli  spettacoli  </a:t>
            </a:r>
            <a:r>
              <a:rPr lang="it-IT" sz="2300" b="1" dirty="0">
                <a:solidFill>
                  <a:srgbClr val="FFC000"/>
                </a:solidFill>
                <a:latin typeface="Avenir Light" panose="020B0402020203020204" pitchFamily="34" charset="0"/>
              </a:rPr>
              <a:t>musicali,  cinematografici  e   teatrali</a:t>
            </a:r>
            <a:r>
              <a:rPr lang="it-IT" sz="2300" dirty="0">
                <a:latin typeface="Avenir Light" panose="020B0402020203020204" pitchFamily="34" charset="0"/>
              </a:rPr>
              <a:t>   e   alle manifestazioni fieristiche tenendo conto delle  particolari  esigenze connesse allo svolgimento delle relative </a:t>
            </a:r>
            <a:r>
              <a:rPr lang="it-IT" sz="2300" dirty="0" smtClean="0">
                <a:latin typeface="Avenir Light" panose="020B0402020203020204" pitchFamily="34" charset="0"/>
              </a:rPr>
              <a:t>attività,  </a:t>
            </a:r>
            <a:r>
              <a:rPr lang="it-IT" sz="2300" dirty="0">
                <a:latin typeface="Avenir Light" panose="020B0402020203020204" pitchFamily="34" charset="0"/>
              </a:rPr>
              <a:t>individuate  con decreto del  Ministro  del  lavoro  e  delle  politiche  sociali,  di concerto  con  il  Ministro  della  salute,  sentita  la  Commissione consultiva permanente per la salute e sicurezza sul lavoro, che  deve essere adottato entro il 31 dicembre 2013)).</a:t>
            </a:r>
          </a:p>
        </p:txBody>
      </p:sp>
    </p:spTree>
    <p:extLst>
      <p:ext uri="{BB962C8B-B14F-4D97-AF65-F5344CB8AC3E}">
        <p14:creationId xmlns:p14="http://schemas.microsoft.com/office/powerpoint/2010/main" val="113345531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90</a:t>
            </a:fld>
            <a:endParaRPr lang="en-US" dirty="0"/>
          </a:p>
        </p:txBody>
      </p:sp>
      <p:sp>
        <p:nvSpPr>
          <p:cNvPr id="4" name="CasellaDiTesto 3"/>
          <p:cNvSpPr txBox="1"/>
          <p:nvPr/>
        </p:nvSpPr>
        <p:spPr>
          <a:xfrm>
            <a:off x="684212" y="710639"/>
            <a:ext cx="8744866" cy="4893647"/>
          </a:xfrm>
          <a:prstGeom prst="rect">
            <a:avLst/>
          </a:prstGeom>
          <a:noFill/>
        </p:spPr>
        <p:txBody>
          <a:bodyPr wrap="square" rtlCol="0">
            <a:spAutoFit/>
          </a:bodyPr>
          <a:lstStyle/>
          <a:p>
            <a:pPr algn="just"/>
            <a:r>
              <a:rPr lang="it-IT" sz="2400" dirty="0">
                <a:latin typeface="Avenir Light" panose="020B0402020203020204" pitchFamily="34" charset="0"/>
              </a:rPr>
              <a:t>MODALITÀ ATTUATIVE DI PARTICOLARI OBBLIGHI </a:t>
            </a:r>
          </a:p>
          <a:p>
            <a:pPr algn="just"/>
            <a:r>
              <a:rPr lang="it-IT" sz="2400" dirty="0">
                <a:latin typeface="Avenir Light" panose="020B0402020203020204" pitchFamily="34" charset="0"/>
              </a:rPr>
              <a:t>ART.104</a:t>
            </a:r>
          </a:p>
          <a:p>
            <a:pPr algn="just"/>
            <a:endParaRPr lang="it-IT" sz="2400" dirty="0">
              <a:latin typeface="Avenir Light" panose="020B0402020203020204" pitchFamily="34" charset="0"/>
            </a:endParaRPr>
          </a:p>
          <a:p>
            <a:pPr algn="just"/>
            <a:r>
              <a:rPr lang="it-IT" sz="2300" dirty="0" smtClean="0">
                <a:latin typeface="Avenir Light" panose="020B0402020203020204" pitchFamily="34" charset="0"/>
              </a:rPr>
              <a:t>3</a:t>
            </a:r>
            <a:r>
              <a:rPr lang="it-IT" sz="2300" dirty="0">
                <a:latin typeface="Avenir Light" panose="020B0402020203020204" pitchFamily="34" charset="0"/>
              </a:rPr>
              <a:t>. Fermo restando quanto previsto dall'articolo 37, </a:t>
            </a:r>
            <a:r>
              <a:rPr lang="it-IT" sz="2300" dirty="0">
                <a:solidFill>
                  <a:srgbClr val="FFC000"/>
                </a:solidFill>
                <a:latin typeface="Avenir Light" panose="020B0402020203020204" pitchFamily="34" charset="0"/>
              </a:rPr>
              <a:t>i criteri  e </a:t>
            </a:r>
            <a:r>
              <a:rPr lang="it-IT" sz="2300" dirty="0" smtClean="0">
                <a:solidFill>
                  <a:srgbClr val="FFC000"/>
                </a:solidFill>
                <a:latin typeface="Avenir Light" panose="020B0402020203020204" pitchFamily="34" charset="0"/>
              </a:rPr>
              <a:t>i </a:t>
            </a:r>
            <a:r>
              <a:rPr lang="it-IT" sz="2300" dirty="0">
                <a:solidFill>
                  <a:srgbClr val="FFC000"/>
                </a:solidFill>
                <a:latin typeface="Avenir Light" panose="020B0402020203020204" pitchFamily="34" charset="0"/>
              </a:rPr>
              <a:t>contenuti per la </a:t>
            </a:r>
            <a:r>
              <a:rPr lang="it-IT" sz="2300" dirty="0" smtClean="0">
                <a:solidFill>
                  <a:srgbClr val="FFC000"/>
                </a:solidFill>
                <a:latin typeface="Avenir Light" panose="020B0402020203020204" pitchFamily="34" charset="0"/>
              </a:rPr>
              <a:t>formazione dei </a:t>
            </a:r>
            <a:r>
              <a:rPr lang="it-IT" sz="2300" dirty="0">
                <a:solidFill>
                  <a:srgbClr val="FFC000"/>
                </a:solidFill>
                <a:latin typeface="Avenir Light" panose="020B0402020203020204" pitchFamily="34" charset="0"/>
              </a:rPr>
              <a:t>lavoratori e dei loro  rappresentanti possono essere definiti dalle parti sociali in sede di contrattazione nazionale di categoria</a:t>
            </a:r>
            <a:r>
              <a:rPr lang="it-IT" sz="2300" dirty="0">
                <a:latin typeface="Avenir Light" panose="020B0402020203020204" pitchFamily="34" charset="0"/>
              </a:rPr>
              <a:t>.   </a:t>
            </a:r>
            <a:endParaRPr lang="it-IT" sz="2300" dirty="0" smtClean="0">
              <a:latin typeface="Avenir Light" panose="020B0402020203020204" pitchFamily="34" charset="0"/>
            </a:endParaRPr>
          </a:p>
          <a:p>
            <a:pPr algn="just"/>
            <a:r>
              <a:rPr lang="it-IT" sz="2300" dirty="0" smtClean="0">
                <a:latin typeface="Avenir Light" panose="020B0402020203020204" pitchFamily="34" charset="0"/>
              </a:rPr>
              <a:t> </a:t>
            </a:r>
          </a:p>
          <a:p>
            <a:pPr algn="just"/>
            <a:r>
              <a:rPr lang="it-IT" sz="2300" dirty="0" smtClean="0">
                <a:latin typeface="Avenir Light" panose="020B0402020203020204" pitchFamily="34" charset="0"/>
              </a:rPr>
              <a:t>4</a:t>
            </a:r>
            <a:r>
              <a:rPr lang="it-IT" sz="2300" dirty="0">
                <a:latin typeface="Avenir Light" panose="020B0402020203020204" pitchFamily="34" charset="0"/>
              </a:rPr>
              <a:t>. I </a:t>
            </a:r>
            <a:r>
              <a:rPr lang="it-IT" sz="2300" dirty="0" smtClean="0">
                <a:solidFill>
                  <a:srgbClr val="FFC000"/>
                </a:solidFill>
                <a:latin typeface="Avenir Light" panose="020B0402020203020204" pitchFamily="34" charset="0"/>
              </a:rPr>
              <a:t>datori di lavoro</a:t>
            </a:r>
            <a:r>
              <a:rPr lang="it-IT" sz="2300" dirty="0">
                <a:latin typeface="Avenir Light" panose="020B0402020203020204" pitchFamily="34" charset="0"/>
              </a:rPr>
              <a:t>, </a:t>
            </a:r>
            <a:r>
              <a:rPr lang="it-IT" sz="2300" dirty="0" smtClean="0">
                <a:latin typeface="Avenir Light" panose="020B0402020203020204" pitchFamily="34" charset="0"/>
              </a:rPr>
              <a:t>quando è previsto </a:t>
            </a:r>
            <a:r>
              <a:rPr lang="it-IT" sz="2300" dirty="0">
                <a:latin typeface="Avenir Light" panose="020B0402020203020204" pitchFamily="34" charset="0"/>
              </a:rPr>
              <a:t>nei </a:t>
            </a:r>
            <a:r>
              <a:rPr lang="it-IT" sz="2300" dirty="0" smtClean="0">
                <a:latin typeface="Avenir Light" panose="020B0402020203020204" pitchFamily="34" charset="0"/>
              </a:rPr>
              <a:t>contratti di affidamento dei lavori che il committente o il  </a:t>
            </a:r>
            <a:r>
              <a:rPr lang="it-IT" sz="2300" dirty="0">
                <a:latin typeface="Avenir Light" panose="020B0402020203020204" pitchFamily="34" charset="0"/>
              </a:rPr>
              <a:t>responsabile </a:t>
            </a:r>
            <a:r>
              <a:rPr lang="it-IT" sz="2300" dirty="0" smtClean="0">
                <a:latin typeface="Avenir Light" panose="020B0402020203020204" pitchFamily="34" charset="0"/>
              </a:rPr>
              <a:t>dei </a:t>
            </a:r>
            <a:r>
              <a:rPr lang="it-IT" sz="2300" dirty="0">
                <a:latin typeface="Avenir Light" panose="020B0402020203020204" pitchFamily="34" charset="0"/>
              </a:rPr>
              <a:t>lavori </a:t>
            </a:r>
            <a:r>
              <a:rPr lang="it-IT" sz="2300" dirty="0">
                <a:solidFill>
                  <a:srgbClr val="FFC000"/>
                </a:solidFill>
                <a:latin typeface="Avenir Light" panose="020B0402020203020204" pitchFamily="34" charset="0"/>
              </a:rPr>
              <a:t>organizzi apposito servizio di pronto soccorso</a:t>
            </a:r>
            <a:r>
              <a:rPr lang="it-IT" sz="2300" dirty="0">
                <a:latin typeface="Avenir Light" panose="020B0402020203020204" pitchFamily="34" charset="0"/>
              </a:rPr>
              <a:t>, antincendio ed </a:t>
            </a:r>
            <a:r>
              <a:rPr lang="it-IT" sz="2300" dirty="0" smtClean="0">
                <a:latin typeface="Avenir Light" panose="020B0402020203020204" pitchFamily="34" charset="0"/>
              </a:rPr>
              <a:t>evacuazione dei  </a:t>
            </a:r>
            <a:r>
              <a:rPr lang="it-IT" sz="2300" dirty="0">
                <a:latin typeface="Avenir Light" panose="020B0402020203020204" pitchFamily="34" charset="0"/>
              </a:rPr>
              <a:t>lavoratori, </a:t>
            </a:r>
            <a:r>
              <a:rPr lang="it-IT" sz="2300" dirty="0" smtClean="0">
                <a:latin typeface="Avenir Light" panose="020B0402020203020204" pitchFamily="34" charset="0"/>
              </a:rPr>
              <a:t>sono esonerati da quanto </a:t>
            </a:r>
            <a:r>
              <a:rPr lang="it-IT" sz="2300" dirty="0">
                <a:latin typeface="Avenir Light" panose="020B0402020203020204" pitchFamily="34" charset="0"/>
              </a:rPr>
              <a:t>previsto dall'articolo 18, comma 1, lettera b). </a:t>
            </a:r>
          </a:p>
        </p:txBody>
      </p:sp>
    </p:spTree>
    <p:extLst>
      <p:ext uri="{BB962C8B-B14F-4D97-AF65-F5344CB8AC3E}">
        <p14:creationId xmlns:p14="http://schemas.microsoft.com/office/powerpoint/2010/main" val="29806406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91</a:t>
            </a:fld>
            <a:endParaRPr lang="en-US" dirty="0"/>
          </a:p>
        </p:txBody>
      </p:sp>
      <p:sp>
        <p:nvSpPr>
          <p:cNvPr id="4" name="CasellaDiTesto 3"/>
          <p:cNvSpPr txBox="1"/>
          <p:nvPr/>
        </p:nvSpPr>
        <p:spPr>
          <a:xfrm>
            <a:off x="684212" y="710639"/>
            <a:ext cx="8744866" cy="4031873"/>
          </a:xfrm>
          <a:prstGeom prst="rect">
            <a:avLst/>
          </a:prstGeom>
          <a:noFill/>
        </p:spPr>
        <p:txBody>
          <a:bodyPr wrap="square" rtlCol="0">
            <a:spAutoFit/>
          </a:bodyPr>
          <a:lstStyle/>
          <a:p>
            <a:pPr algn="just"/>
            <a:r>
              <a:rPr lang="it-IT" sz="2400" dirty="0">
                <a:latin typeface="Avenir Light" panose="020B0402020203020204" pitchFamily="34" charset="0"/>
              </a:rPr>
              <a:t>MODALITÀ ATTUATIVE DI PARTICOLARI OBBLIGHI </a:t>
            </a:r>
          </a:p>
          <a:p>
            <a:pPr algn="just"/>
            <a:r>
              <a:rPr lang="it-IT" sz="2400" dirty="0">
                <a:latin typeface="Avenir Light" panose="020B0402020203020204" pitchFamily="34" charset="0"/>
              </a:rPr>
              <a:t>ART.104</a:t>
            </a:r>
          </a:p>
          <a:p>
            <a:pPr algn="just"/>
            <a:endParaRPr lang="it-IT" sz="2400" dirty="0">
              <a:latin typeface="Avenir Light" panose="020B0402020203020204" pitchFamily="34" charset="0"/>
            </a:endParaRPr>
          </a:p>
          <a:p>
            <a:pPr algn="just"/>
            <a:r>
              <a:rPr lang="it-IT" sz="2300" dirty="0">
                <a:latin typeface="Avenir Light" panose="020B0402020203020204" pitchFamily="34" charset="0"/>
              </a:rPr>
              <a:t>((4-bis. E' </a:t>
            </a:r>
            <a:r>
              <a:rPr lang="it-IT" sz="2300" dirty="0">
                <a:solidFill>
                  <a:srgbClr val="FFC000"/>
                </a:solidFill>
                <a:latin typeface="Avenir Light" panose="020B0402020203020204" pitchFamily="34" charset="0"/>
              </a:rPr>
              <a:t>considerata impresa specializzata</a:t>
            </a:r>
            <a:r>
              <a:rPr lang="it-IT" sz="2300" dirty="0">
                <a:latin typeface="Avenir Light" panose="020B0402020203020204" pitchFamily="34" charset="0"/>
              </a:rPr>
              <a:t>, ai sensi  del  comma 2-bis dell'articolo 91, l'impresa in </a:t>
            </a:r>
            <a:r>
              <a:rPr lang="it-IT" sz="2300" dirty="0">
                <a:solidFill>
                  <a:srgbClr val="FFC000"/>
                </a:solidFill>
                <a:latin typeface="Avenir Light" panose="020B0402020203020204" pitchFamily="34" charset="0"/>
              </a:rPr>
              <a:t>possesso di  adeguata  </a:t>
            </a:r>
            <a:r>
              <a:rPr lang="it-IT" sz="2300" dirty="0" smtClean="0">
                <a:solidFill>
                  <a:srgbClr val="FFC000"/>
                </a:solidFill>
                <a:latin typeface="Avenir Light" panose="020B0402020203020204" pitchFamily="34" charset="0"/>
              </a:rPr>
              <a:t>capacità </a:t>
            </a:r>
            <a:r>
              <a:rPr lang="it-IT" sz="2300" dirty="0">
                <a:solidFill>
                  <a:srgbClr val="FFC000"/>
                </a:solidFill>
                <a:latin typeface="Avenir Light" panose="020B0402020203020204" pitchFamily="34" charset="0"/>
              </a:rPr>
              <a:t>tecnico-economica</a:t>
            </a:r>
            <a:r>
              <a:rPr lang="it-IT" sz="2300" dirty="0">
                <a:latin typeface="Avenir Light" panose="020B0402020203020204" pitchFamily="34" charset="0"/>
              </a:rPr>
              <a:t>, che impiega idonee attrezzature e personale dotato di brevetti per </a:t>
            </a:r>
            <a:r>
              <a:rPr lang="it-IT" sz="2300" dirty="0" smtClean="0">
                <a:latin typeface="Avenir Light" panose="020B0402020203020204" pitchFamily="34" charset="0"/>
              </a:rPr>
              <a:t>l'espletamento delle attività </a:t>
            </a:r>
            <a:r>
              <a:rPr lang="it-IT" sz="2300" dirty="0">
                <a:latin typeface="Avenir Light" panose="020B0402020203020204" pitchFamily="34" charset="0"/>
              </a:rPr>
              <a:t>relative alla bonifica sistematica e che risulta iscritta </a:t>
            </a:r>
            <a:r>
              <a:rPr lang="it-IT" sz="2300" dirty="0" smtClean="0">
                <a:latin typeface="Avenir Light" panose="020B0402020203020204" pitchFamily="34" charset="0"/>
              </a:rPr>
              <a:t>in un apposito </a:t>
            </a:r>
            <a:r>
              <a:rPr lang="it-IT" sz="2300" dirty="0">
                <a:latin typeface="Avenir Light" panose="020B0402020203020204" pitchFamily="34" charset="0"/>
              </a:rPr>
              <a:t>albo  istituito presso </a:t>
            </a:r>
            <a:r>
              <a:rPr lang="it-IT" sz="2300" dirty="0" smtClean="0">
                <a:latin typeface="Avenir Light" panose="020B0402020203020204" pitchFamily="34" charset="0"/>
              </a:rPr>
              <a:t>il Ministero della difesa. L'idoneità  </a:t>
            </a:r>
            <a:r>
              <a:rPr lang="it-IT" sz="2300" dirty="0">
                <a:latin typeface="Avenir Light" panose="020B0402020203020204" pitchFamily="34" charset="0"/>
              </a:rPr>
              <a:t>dell'impresa </a:t>
            </a:r>
            <a:r>
              <a:rPr lang="it-IT" sz="2300" dirty="0" smtClean="0">
                <a:latin typeface="Avenir Light" panose="020B0402020203020204" pitchFamily="34" charset="0"/>
              </a:rPr>
              <a:t>è </a:t>
            </a:r>
            <a:r>
              <a:rPr lang="it-IT" sz="2300" dirty="0">
                <a:latin typeface="Avenir Light" panose="020B0402020203020204" pitchFamily="34" charset="0"/>
              </a:rPr>
              <a:t>verificata all'atto dell'iscrizione nell'albo e,  successivamente,  a scadenze biennali))</a:t>
            </a:r>
          </a:p>
        </p:txBody>
      </p:sp>
    </p:spTree>
    <p:extLst>
      <p:ext uri="{BB962C8B-B14F-4D97-AF65-F5344CB8AC3E}">
        <p14:creationId xmlns:p14="http://schemas.microsoft.com/office/powerpoint/2010/main" val="401061056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rot="5400000">
            <a:off x="8773419" y="3403450"/>
            <a:ext cx="4216101" cy="304801"/>
          </a:xfrm>
        </p:spPr>
        <p:txBody>
          <a:bodyPr/>
          <a:lstStyle/>
          <a:p>
            <a:r>
              <a:rPr lang="it-IT" dirty="0" smtClean="0">
                <a:latin typeface="Avenir Light" panose="020B0402020203020204" pitchFamily="34" charset="0"/>
              </a:rPr>
              <a:t>Studio Professionale d'Ingegneria - Ing. MARCO CATTANEO</a:t>
            </a:r>
            <a:endParaRPr lang="en-US" dirty="0">
              <a:latin typeface="Avenir Light" panose="020B0402020203020204" pitchFamily="34" charset="0"/>
            </a:endParaRP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92</a:t>
            </a:fld>
            <a:endParaRPr lang="en-US" dirty="0"/>
          </a:p>
        </p:txBody>
      </p:sp>
      <p:sp>
        <p:nvSpPr>
          <p:cNvPr id="4" name="CasellaDiTesto 3"/>
          <p:cNvSpPr txBox="1"/>
          <p:nvPr/>
        </p:nvSpPr>
        <p:spPr>
          <a:xfrm>
            <a:off x="684212" y="710639"/>
            <a:ext cx="8744866" cy="5632311"/>
          </a:xfrm>
          <a:prstGeom prst="rect">
            <a:avLst/>
          </a:prstGeom>
          <a:noFill/>
        </p:spPr>
        <p:txBody>
          <a:bodyPr wrap="square" rtlCol="0">
            <a:spAutoFit/>
          </a:bodyPr>
          <a:lstStyle/>
          <a:p>
            <a:pPr algn="just"/>
            <a:r>
              <a:rPr lang="it-IT" sz="2400" dirty="0">
                <a:latin typeface="Avenir Light" panose="020B0402020203020204" pitchFamily="34" charset="0"/>
              </a:rPr>
              <a:t>MODALITÀ ATTUATIVE DI PARTICOLARI OBBLIGHI </a:t>
            </a:r>
          </a:p>
          <a:p>
            <a:pPr algn="just"/>
            <a:r>
              <a:rPr lang="it-IT" sz="2400" dirty="0">
                <a:latin typeface="Avenir Light" panose="020B0402020203020204" pitchFamily="34" charset="0"/>
              </a:rPr>
              <a:t>ART.104</a:t>
            </a:r>
          </a:p>
          <a:p>
            <a:pPr algn="just"/>
            <a:endParaRPr lang="it-IT" sz="2400" dirty="0" smtClean="0">
              <a:latin typeface="Avenir Light" panose="020B0402020203020204" pitchFamily="34" charset="0"/>
            </a:endParaRPr>
          </a:p>
          <a:p>
            <a:pPr algn="just"/>
            <a:r>
              <a:rPr lang="it-IT" sz="2400" dirty="0" smtClean="0">
                <a:latin typeface="Avenir Light" panose="020B0402020203020204" pitchFamily="34" charset="0"/>
              </a:rPr>
              <a:t>Art</a:t>
            </a:r>
            <a:r>
              <a:rPr lang="it-IT" sz="2400" dirty="0">
                <a:latin typeface="Avenir Light" panose="020B0402020203020204" pitchFamily="34" charset="0"/>
              </a:rPr>
              <a:t>. </a:t>
            </a:r>
            <a:r>
              <a:rPr lang="it-IT" sz="2400" dirty="0" smtClean="0">
                <a:latin typeface="Avenir Light" panose="020B0402020203020204" pitchFamily="34" charset="0"/>
              </a:rPr>
              <a:t>104-bis.</a:t>
            </a:r>
          </a:p>
          <a:p>
            <a:pPr algn="just"/>
            <a:r>
              <a:rPr lang="it-IT" sz="2400" dirty="0">
                <a:latin typeface="Avenir Light" panose="020B0402020203020204" pitchFamily="34" charset="0"/>
              </a:rPr>
              <a:t>(( Misure di semplificazione nei cantieri temporanei o mobili </a:t>
            </a:r>
            <a:r>
              <a:rPr lang="it-IT" sz="2400" dirty="0" smtClean="0">
                <a:latin typeface="Avenir Light" panose="020B0402020203020204" pitchFamily="34" charset="0"/>
              </a:rPr>
              <a:t>))</a:t>
            </a:r>
          </a:p>
          <a:p>
            <a:pPr algn="just"/>
            <a:endParaRPr lang="it-IT" sz="2300" dirty="0">
              <a:latin typeface="Avenir Light" panose="020B0402020203020204" pitchFamily="34" charset="0"/>
            </a:endParaRPr>
          </a:p>
          <a:p>
            <a:pPr algn="just"/>
            <a:r>
              <a:rPr lang="it-IT" sz="2300" dirty="0">
                <a:latin typeface="Avenir Light" panose="020B0402020203020204" pitchFamily="34" charset="0"/>
              </a:rPr>
              <a:t>((1. Con decreto del Ministro del lavoro e delle politiche sociali</a:t>
            </a:r>
            <a:r>
              <a:rPr lang="it-IT" sz="2400" dirty="0">
                <a:latin typeface="Avenir Light" panose="020B0402020203020204" pitchFamily="34" charset="0"/>
              </a:rPr>
              <a:t>, </a:t>
            </a:r>
            <a:r>
              <a:rPr lang="it-IT" sz="1600" dirty="0">
                <a:latin typeface="Avenir Light" panose="020B0402020203020204" pitchFamily="34" charset="0"/>
              </a:rPr>
              <a:t>di concerto con il Ministro delle </a:t>
            </a:r>
            <a:r>
              <a:rPr lang="it-IT" sz="1600" dirty="0" smtClean="0">
                <a:latin typeface="Avenir Light" panose="020B0402020203020204" pitchFamily="34" charset="0"/>
              </a:rPr>
              <a:t>Infrastrutture </a:t>
            </a:r>
            <a:r>
              <a:rPr lang="it-IT" sz="1600" dirty="0">
                <a:latin typeface="Avenir Light" panose="020B0402020203020204" pitchFamily="34" charset="0"/>
              </a:rPr>
              <a:t>e  dei  trasporti </a:t>
            </a:r>
            <a:r>
              <a:rPr lang="it-IT" sz="1600" dirty="0" smtClean="0">
                <a:latin typeface="Avenir Light" panose="020B0402020203020204" pitchFamily="34" charset="0"/>
              </a:rPr>
              <a:t>e </a:t>
            </a:r>
            <a:r>
              <a:rPr lang="it-IT" sz="1600" dirty="0">
                <a:latin typeface="Avenir Light" panose="020B0402020203020204" pitchFamily="34" charset="0"/>
              </a:rPr>
              <a:t>con il Ministro della </a:t>
            </a:r>
            <a:r>
              <a:rPr lang="it-IT" sz="1600" dirty="0" smtClean="0">
                <a:latin typeface="Avenir Light" panose="020B0402020203020204" pitchFamily="34" charset="0"/>
              </a:rPr>
              <a:t>Salute, da adottare </a:t>
            </a:r>
            <a:r>
              <a:rPr lang="it-IT" sz="1600" dirty="0">
                <a:latin typeface="Avenir Light" panose="020B0402020203020204" pitchFamily="34" charset="0"/>
              </a:rPr>
              <a:t>sentita  la </a:t>
            </a:r>
            <a:r>
              <a:rPr lang="it-IT" sz="1600" dirty="0" smtClean="0">
                <a:latin typeface="Avenir Light" panose="020B0402020203020204" pitchFamily="34" charset="0"/>
              </a:rPr>
              <a:t>Commissione </a:t>
            </a:r>
            <a:r>
              <a:rPr lang="it-IT" sz="1600" dirty="0">
                <a:latin typeface="Avenir Light" panose="020B0402020203020204" pitchFamily="34" charset="0"/>
              </a:rPr>
              <a:t>consultiva permanente per la salute e sicurezza  sul  lavoro,  previa intesa in sede di Conferenza permanente per i rapporti tra lo </a:t>
            </a:r>
            <a:r>
              <a:rPr lang="it-IT" sz="1600" dirty="0" smtClean="0">
                <a:latin typeface="Avenir Light" panose="020B0402020203020204" pitchFamily="34" charset="0"/>
              </a:rPr>
              <a:t>Stato</a:t>
            </a:r>
            <a:r>
              <a:rPr lang="it-IT" sz="1600" dirty="0">
                <a:latin typeface="Avenir Light" panose="020B0402020203020204" pitchFamily="34" charset="0"/>
              </a:rPr>
              <a:t>, le regioni e le province </a:t>
            </a:r>
            <a:r>
              <a:rPr lang="it-IT" sz="1600" dirty="0" smtClean="0">
                <a:latin typeface="Avenir Light" panose="020B0402020203020204" pitchFamily="34" charset="0"/>
              </a:rPr>
              <a:t>autonome di Trento e di Bolzano</a:t>
            </a:r>
            <a:r>
              <a:rPr lang="it-IT" sz="2400" dirty="0" smtClean="0">
                <a:latin typeface="Avenir Light" panose="020B0402020203020204" pitchFamily="34" charset="0"/>
              </a:rPr>
              <a:t>, </a:t>
            </a:r>
            <a:r>
              <a:rPr lang="it-IT" sz="2300" dirty="0" smtClean="0">
                <a:solidFill>
                  <a:srgbClr val="FFC000"/>
                </a:solidFill>
                <a:latin typeface="Avenir Light" panose="020B0402020203020204" pitchFamily="34" charset="0"/>
              </a:rPr>
              <a:t>sono </a:t>
            </a:r>
            <a:r>
              <a:rPr lang="it-IT" sz="2300" dirty="0">
                <a:solidFill>
                  <a:srgbClr val="FFC000"/>
                </a:solidFill>
                <a:latin typeface="Avenir Light" panose="020B0402020203020204" pitchFamily="34" charset="0"/>
              </a:rPr>
              <a:t>individuati modelli semplificati per la redazione del piano operativo di sicurezza </a:t>
            </a:r>
            <a:r>
              <a:rPr lang="it-IT" sz="2300" dirty="0">
                <a:latin typeface="Avenir Light" panose="020B0402020203020204" pitchFamily="34" charset="0"/>
              </a:rPr>
              <a:t>di cui all'articolo 89, comma 1, lettera h</a:t>
            </a:r>
            <a:r>
              <a:rPr lang="it-IT" sz="2300" dirty="0" smtClean="0">
                <a:latin typeface="Avenir Light" panose="020B0402020203020204" pitchFamily="34" charset="0"/>
              </a:rPr>
              <a:t>), </a:t>
            </a:r>
            <a:r>
              <a:rPr lang="it-IT" sz="2300" dirty="0">
                <a:solidFill>
                  <a:srgbClr val="FFC000"/>
                </a:solidFill>
                <a:latin typeface="Avenir Light" panose="020B0402020203020204" pitchFamily="34" charset="0"/>
              </a:rPr>
              <a:t>del  piano di sicurezza e di coordinamento</a:t>
            </a:r>
            <a:r>
              <a:rPr lang="it-IT" sz="2300" dirty="0">
                <a:latin typeface="Avenir Light" panose="020B0402020203020204" pitchFamily="34" charset="0"/>
              </a:rPr>
              <a:t> di cui all'articolo 100, comma </a:t>
            </a:r>
            <a:r>
              <a:rPr lang="it-IT" sz="2300" dirty="0" smtClean="0">
                <a:latin typeface="Avenir Light" panose="020B0402020203020204" pitchFamily="34" charset="0"/>
              </a:rPr>
              <a:t>1</a:t>
            </a:r>
            <a:r>
              <a:rPr lang="it-IT" sz="2300" dirty="0">
                <a:latin typeface="Avenir Light" panose="020B0402020203020204" pitchFamily="34" charset="0"/>
              </a:rPr>
              <a:t>, </a:t>
            </a:r>
            <a:r>
              <a:rPr lang="it-IT" sz="2300" dirty="0" smtClean="0">
                <a:latin typeface="Avenir Light" panose="020B0402020203020204" pitchFamily="34" charset="0"/>
              </a:rPr>
              <a:t>e </a:t>
            </a:r>
            <a:r>
              <a:rPr lang="it-IT" sz="2300" dirty="0">
                <a:latin typeface="Avenir Light" panose="020B0402020203020204" pitchFamily="34" charset="0"/>
              </a:rPr>
              <a:t>del fascicolo dell'opera di cui all'articolo 91, comma 1, lettera b), fermi restando i relativi obblighi.))</a:t>
            </a:r>
          </a:p>
        </p:txBody>
      </p:sp>
    </p:spTree>
    <p:extLst>
      <p:ext uri="{BB962C8B-B14F-4D97-AF65-F5344CB8AC3E}">
        <p14:creationId xmlns:p14="http://schemas.microsoft.com/office/powerpoint/2010/main" val="32691048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676</TotalTime>
  <Words>8671</Words>
  <Application>Microsoft Office PowerPoint</Application>
  <PresentationFormat>Widescreen</PresentationFormat>
  <Paragraphs>793</Paragraphs>
  <Slides>92</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92</vt:i4>
      </vt:variant>
    </vt:vector>
  </HeadingPairs>
  <TitlesOfParts>
    <vt:vector size="99" baseType="lpstr">
      <vt:lpstr>Arial</vt:lpstr>
      <vt:lpstr>Avenir Light</vt:lpstr>
      <vt:lpstr>Calibri</vt:lpstr>
      <vt:lpstr>Century Gothic</vt:lpstr>
      <vt:lpstr>Wingdings</vt:lpstr>
      <vt:lpstr>Wingdings 3</vt:lpstr>
      <vt:lpstr>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SICUREZZA CANTIERI</dc:title>
  <dc:creator>Marco Cattaneo</dc:creator>
  <cp:lastModifiedBy>segreteria2</cp:lastModifiedBy>
  <cp:revision>138</cp:revision>
  <dcterms:created xsi:type="dcterms:W3CDTF">2014-09-28T16:50:46Z</dcterms:created>
  <dcterms:modified xsi:type="dcterms:W3CDTF">2019-06-07T15:25:15Z</dcterms:modified>
</cp:coreProperties>
</file>